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256" r:id="rId3"/>
    <p:sldId id="552" r:id="rId4"/>
    <p:sldId id="551" r:id="rId5"/>
    <p:sldId id="514" r:id="rId6"/>
    <p:sldId id="515" r:id="rId7"/>
    <p:sldId id="516" r:id="rId8"/>
    <p:sldId id="517" r:id="rId9"/>
    <p:sldId id="518" r:id="rId10"/>
    <p:sldId id="519" r:id="rId11"/>
    <p:sldId id="521" r:id="rId12"/>
    <p:sldId id="553" r:id="rId13"/>
    <p:sldId id="563" r:id="rId14"/>
    <p:sldId id="537" r:id="rId15"/>
    <p:sldId id="533" r:id="rId16"/>
    <p:sldId id="561" r:id="rId17"/>
    <p:sldId id="562" r:id="rId18"/>
    <p:sldId id="564" r:id="rId19"/>
    <p:sldId id="554" r:id="rId20"/>
    <p:sldId id="560" r:id="rId21"/>
    <p:sldId id="556" r:id="rId22"/>
    <p:sldId id="557" r:id="rId23"/>
    <p:sldId id="558" r:id="rId24"/>
    <p:sldId id="559" r:id="rId25"/>
    <p:sldId id="523" r:id="rId26"/>
    <p:sldId id="511" r:id="rId27"/>
  </p:sldIdLst>
  <p:sldSz cx="9144000" cy="6858000" type="screen4x3"/>
  <p:notesSz cx="7099300" cy="102346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9999FF"/>
    <a:srgbClr val="0000CC"/>
    <a:srgbClr val="0033CC"/>
    <a:srgbClr val="0066CC"/>
    <a:srgbClr val="00FF00"/>
    <a:srgbClr val="FF33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7" autoAdjust="0"/>
    <p:restoredTop sz="88038" autoAdjust="0"/>
  </p:normalViewPr>
  <p:slideViewPr>
    <p:cSldViewPr showGuides="1">
      <p:cViewPr>
        <p:scale>
          <a:sx n="76" d="100"/>
          <a:sy n="76" d="100"/>
        </p:scale>
        <p:origin x="-1936" y="-168"/>
      </p:cViewPr>
      <p:guideLst>
        <p:guide orient="horz" pos="227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0"/>
    </p:cViewPr>
  </p:sorterViewPr>
  <p:notesViewPr>
    <p:cSldViewPr showGuides="1">
      <p:cViewPr varScale="1">
        <p:scale>
          <a:sx n="54" d="100"/>
          <a:sy n="54" d="100"/>
        </p:scale>
        <p:origin x="-1854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71" tIns="50736" rIns="101471" bIns="50736" numCol="1" anchor="t" anchorCtr="0" compatLnSpc="1">
            <a:prstTxWarp prst="textNoShape">
              <a:avLst/>
            </a:prstTxWarp>
          </a:bodyPr>
          <a:lstStyle>
            <a:lvl1pPr algn="l" defTabSz="1014364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6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71" tIns="50736" rIns="101471" bIns="50736" numCol="1" anchor="t" anchorCtr="0" compatLnSpc="1">
            <a:prstTxWarp prst="textNoShape">
              <a:avLst/>
            </a:prstTxWarp>
          </a:bodyPr>
          <a:lstStyle>
            <a:lvl1pPr algn="r" defTabSz="1014364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71" tIns="50736" rIns="101471" bIns="50736" numCol="1" anchor="b" anchorCtr="0" compatLnSpc="1">
            <a:prstTxWarp prst="textNoShape">
              <a:avLst/>
            </a:prstTxWarp>
          </a:bodyPr>
          <a:lstStyle>
            <a:lvl1pPr algn="l" defTabSz="1014364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6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71" tIns="50736" rIns="101471" bIns="50736" numCol="1" anchor="b" anchorCtr="0" compatLnSpc="1">
            <a:prstTxWarp prst="textNoShape">
              <a:avLst/>
            </a:prstTxWarp>
          </a:bodyPr>
          <a:lstStyle>
            <a:lvl1pPr algn="r" defTabSz="1014364">
              <a:defRPr sz="1300" smtClean="0"/>
            </a:lvl1pPr>
          </a:lstStyle>
          <a:p>
            <a:pPr>
              <a:defRPr/>
            </a:pPr>
            <a:fld id="{B8AE40C0-F0BF-4491-9E14-3EB6B88583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027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71" tIns="50736" rIns="101471" bIns="50736" numCol="1" anchor="t" anchorCtr="0" compatLnSpc="1">
            <a:prstTxWarp prst="textNoShape">
              <a:avLst/>
            </a:prstTxWarp>
          </a:bodyPr>
          <a:lstStyle>
            <a:lvl1pPr algn="l" defTabSz="1014364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6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71" tIns="50736" rIns="101471" bIns="50736" numCol="1" anchor="t" anchorCtr="0" compatLnSpc="1">
            <a:prstTxWarp prst="textNoShape">
              <a:avLst/>
            </a:prstTxWarp>
          </a:bodyPr>
          <a:lstStyle>
            <a:lvl1pPr algn="r" defTabSz="1014364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71" tIns="50736" rIns="101471" bIns="507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71" tIns="50736" rIns="101471" bIns="50736" numCol="1" anchor="b" anchorCtr="0" compatLnSpc="1">
            <a:prstTxWarp prst="textNoShape">
              <a:avLst/>
            </a:prstTxWarp>
          </a:bodyPr>
          <a:lstStyle>
            <a:lvl1pPr algn="l" defTabSz="1014364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71" tIns="50736" rIns="101471" bIns="50736" numCol="1" anchor="b" anchorCtr="0" compatLnSpc="1">
            <a:prstTxWarp prst="textNoShape">
              <a:avLst/>
            </a:prstTxWarp>
          </a:bodyPr>
          <a:lstStyle>
            <a:lvl1pPr algn="r" defTabSz="1014364">
              <a:defRPr sz="1300" smtClean="0"/>
            </a:lvl1pPr>
          </a:lstStyle>
          <a:p>
            <a:pPr>
              <a:defRPr/>
            </a:pPr>
            <a:fld id="{9E95D068-7261-401B-BD7D-80433DB821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089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58D9C-BF1E-4FCA-915B-EAAC78019C16}" type="slidenum">
              <a:rPr lang="en-GB"/>
              <a:pPr/>
              <a:t>1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GM – Gilberto</a:t>
            </a:r>
            <a:r>
              <a:rPr lang="en-GB" baseline="0" dirty="0" smtClean="0"/>
              <a:t> – I agree – I think this is the slide I will refer to as ‘steps to a decision’ or decision making process. OK to add ‘frame of problem first?’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9629D2-FC89-4F3B-B522-A4B73823D0D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128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Latex: </a:t>
            </a:r>
          </a:p>
          <a:p>
            <a:r>
              <a:rPr lang="en-US" dirty="0" smtClean="0"/>
              <a:t>S=\</a:t>
            </a:r>
            <a:r>
              <a:rPr lang="en-US" dirty="0" err="1" smtClean="0"/>
              <a:t>int</a:t>
            </a:r>
            <a:r>
              <a:rPr lang="en-US" dirty="0" smtClean="0"/>
              <a:t>_{0}^{</a:t>
            </a:r>
            <a:r>
              <a:rPr lang="en-US" dirty="0" err="1" smtClean="0"/>
              <a:t>x_t</a:t>
            </a:r>
            <a:r>
              <a:rPr lang="en-US" dirty="0" smtClean="0"/>
              <a:t>}\left ( f(x) \right )^2 dx +\</a:t>
            </a:r>
            <a:r>
              <a:rPr lang="en-US" dirty="0" err="1" smtClean="0"/>
              <a:t>int</a:t>
            </a:r>
            <a:r>
              <a:rPr lang="en-US" dirty="0" smtClean="0"/>
              <a:t>_{</a:t>
            </a:r>
            <a:r>
              <a:rPr lang="en-US" dirty="0" err="1" smtClean="0"/>
              <a:t>x_t</a:t>
            </a:r>
            <a:r>
              <a:rPr lang="en-US" dirty="0" smtClean="0"/>
              <a:t>}^{\</a:t>
            </a:r>
            <a:r>
              <a:rPr lang="en-US" dirty="0" err="1" smtClean="0"/>
              <a:t>infty</a:t>
            </a:r>
            <a:r>
              <a:rPr lang="en-US" dirty="0" smtClean="0"/>
              <a:t>}\left (1- f(x) \right )^2 dx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D974-00D7-6548-80A8-732E0C3F26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5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32E-6916-4F75-8F7E-714ABF9CC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F4809FB5-C8B9-4DDA-9BF6-95D2063A9C6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02B358C2-51AA-42E0-AD04-BCCB28DB15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D0954F83-D5DD-484F-BAF6-C3901137D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07405273-B053-4C6E-9F3E-7C6759059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r>
              <a:rPr lang="en-GB" smtClean="0"/>
              <a:t>June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r>
              <a:rPr lang="en-GB" smtClean="0"/>
              <a:t>Dr Gilberto Montibeller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B5E8E3E9-F48C-4D68-A3BB-9ED0F1934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r>
              <a:rPr lang="en-GB" smtClean="0"/>
              <a:t>June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r>
              <a:rPr lang="en-GB" smtClean="0"/>
              <a:t>Dr Gilberto Montibeller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27123096-DD1D-400D-A5F4-B3A967CF5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r>
              <a:rPr lang="en-GB" smtClean="0"/>
              <a:t>June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r>
              <a:rPr lang="en-GB" smtClean="0"/>
              <a:t>Dr Gilberto Montibeller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6EF5B0A3-4181-4B96-AF4E-5311C8B4B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r>
              <a:rPr lang="en-GB" smtClean="0"/>
              <a:t>June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r>
              <a:rPr lang="en-GB" smtClean="0"/>
              <a:t>Dr Gilberto Montibeller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4A8E5E34-1961-4312-9122-A4B4A5FB4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r>
              <a:rPr lang="en-GB" smtClean="0"/>
              <a:t>June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r>
              <a:rPr lang="en-GB" smtClean="0"/>
              <a:t>Dr Gilberto Montibeller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3B423463-C356-4FA7-AF25-0A404192A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r>
              <a:rPr lang="en-GB" smtClean="0"/>
              <a:t>June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r>
              <a:rPr lang="en-GB" smtClean="0"/>
              <a:t>Dr Gilberto Montibeller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4907296F-E88D-4F56-BE19-99BFADBB6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52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32E-6916-4F75-8F7E-714ABF9CC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r>
              <a:rPr lang="en-GB" smtClean="0"/>
              <a:t>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r>
              <a:rPr lang="en-GB" smtClean="0"/>
              <a:t>Dr Gilberto Montibeller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ADF24C39-E024-4411-90BA-AB13BEB26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r>
              <a:rPr lang="en-GB" smtClean="0"/>
              <a:t>June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r>
              <a:rPr lang="en-GB" smtClean="0"/>
              <a:t>Dr Gilberto Montibeller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pPr>
              <a:defRPr/>
            </a:pPr>
            <a:fld id="{D8BBC499-9EF6-4369-9C57-9C12B084E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F7C32E-6916-4F75-8F7E-714ABF9CC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1384"/>
            <a:ext cx="8229600" cy="5334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32E-6916-4F75-8F7E-714ABF9CC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6831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886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8"/>
            <a:ext cx="4041775" cy="3886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32E-6916-4F75-8F7E-714ABF9CC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32E-6916-4F75-8F7E-714ABF9CC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32E-6916-4F75-8F7E-714ABF9CC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7620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74837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F7C32E-6916-4F75-8F7E-714ABF9CC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59350"/>
            <a:ext cx="5791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06487"/>
            <a:ext cx="5791200" cy="3736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635626"/>
            <a:ext cx="5791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F7C32E-6916-4F75-8F7E-714ABF9CC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4.jpeg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30424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16832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9" name="Picture 7" descr="LSE Management Logo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15138" y="83642"/>
            <a:ext cx="2027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5"/>
          <p:cNvGrpSpPr>
            <a:grpSpLocks/>
          </p:cNvGrpSpPr>
          <p:nvPr userDrawn="1"/>
        </p:nvGrpSpPr>
        <p:grpSpPr bwMode="auto">
          <a:xfrm>
            <a:off x="-1149" y="-177429"/>
            <a:ext cx="1588" cy="461576"/>
            <a:chOff x="-2298" y="-2292"/>
            <a:chExt cx="1" cy="462"/>
          </a:xfrm>
        </p:grpSpPr>
        <p:sp>
          <p:nvSpPr>
            <p:cNvPr id="11" name="Rectangle 13"/>
            <p:cNvSpPr>
              <a:spLocks noChangeArrowheads="1"/>
            </p:cNvSpPr>
            <p:nvPr userDrawn="1"/>
          </p:nvSpPr>
          <p:spPr bwMode="auto">
            <a:xfrm>
              <a:off x="-2298" y="-2292"/>
              <a:ext cx="1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GB">
                <a:latin typeface="+mj-lt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 userDrawn="1"/>
          </p:nvSpPr>
          <p:spPr bwMode="auto">
            <a:xfrm>
              <a:off x="-2298" y="-2292"/>
              <a:ext cx="1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GB">
                <a:latin typeface="+mj-lt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316416" y="6309320"/>
            <a:ext cx="792088" cy="481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fld id="{16F7C32E-6916-4F75-8F7E-714ABF9CCE3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Slide Number Placeholder 13"/>
          <p:cNvSpPr txBox="1">
            <a:spLocks/>
          </p:cNvSpPr>
          <p:nvPr userDrawn="1"/>
        </p:nvSpPr>
        <p:spPr>
          <a:xfrm>
            <a:off x="8316416" y="6309320"/>
            <a:ext cx="504056" cy="481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 userDrawn="1"/>
        </p:nvSpPr>
        <p:spPr bwMode="auto">
          <a:xfrm>
            <a:off x="414002" y="6453336"/>
            <a:ext cx="27898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600" dirty="0" smtClean="0">
                <a:solidFill>
                  <a:schemeClr val="accent1"/>
                </a:solidFill>
                <a:latin typeface="+mj-lt"/>
              </a:rPr>
              <a:t>Montibeller &amp; von</a:t>
            </a:r>
            <a:r>
              <a:rPr lang="en-GB" sz="1600" baseline="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1600" baseline="0" dirty="0" err="1" smtClean="0">
                <a:solidFill>
                  <a:schemeClr val="accent1"/>
                </a:solidFill>
                <a:latin typeface="+mj-lt"/>
              </a:rPr>
              <a:t>Winterfeldt</a:t>
            </a:r>
            <a:endParaRPr lang="en-GB" sz="1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 userDrawn="1"/>
        </p:nvSpPr>
        <p:spPr bwMode="auto">
          <a:xfrm>
            <a:off x="7447111" y="6453336"/>
            <a:ext cx="446970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1600" dirty="0" smtClean="0">
                <a:solidFill>
                  <a:schemeClr val="accent1"/>
                </a:solidFill>
                <a:latin typeface="+mj-lt"/>
              </a:rPr>
              <a:t>Euro 2015</a:t>
            </a:r>
            <a:endParaRPr lang="en-GB" sz="1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5" name="Picture 23" descr="image00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352"/>
            <a:ext cx="685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CREATElogosmall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624"/>
            <a:ext cx="1872208" cy="648072"/>
          </a:xfrm>
          <a:prstGeom prst="rect">
            <a:avLst/>
          </a:prstGeom>
          <a:solidFill>
            <a:srgbClr val="A507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ＭＳ Ｐゴシック" pitchFamily="-65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-65" charset="0"/>
          <a:ea typeface="ＭＳ Ｐゴシック" pitchFamily="-65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-65" charset="0"/>
          <a:ea typeface="ＭＳ Ｐゴシック" pitchFamily="-65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-65" charset="0"/>
          <a:ea typeface="ＭＳ Ｐゴシック" pitchFamily="-65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-65" charset="0"/>
          <a:ea typeface="ＭＳ Ｐゴシック" pitchFamily="-65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6">
            <a:lumMod val="75000"/>
          </a:schemeClr>
        </a:buClr>
        <a:buSzPct val="12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6">
            <a:lumMod val="75000"/>
          </a:schemeClr>
        </a:buClr>
        <a:buSzPct val="12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6">
            <a:lumMod val="75000"/>
          </a:schemeClr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6">
            <a:lumMod val="75000"/>
          </a:schemeClr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6">
            <a:lumMod val="75000"/>
          </a:schemeClr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6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6" descr="Image Blue Squares V2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11963" y="6043613"/>
            <a:ext cx="2332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Image Squares V3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12713"/>
            <a:ext cx="232568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accent1"/>
          </a:solidFill>
          <a:latin typeface="Arial"/>
          <a:ea typeface="ＭＳ Ｐゴシック" pitchFamily="-65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-65" charset="0"/>
          <a:ea typeface="ＭＳ Ｐゴシック" pitchFamily="-65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-65" charset="0"/>
          <a:ea typeface="ＭＳ Ｐゴシック" pitchFamily="-65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-65" charset="0"/>
          <a:ea typeface="ＭＳ Ｐゴシック" pitchFamily="-65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-65" charset="0"/>
          <a:ea typeface="ＭＳ Ｐゴシック" pitchFamily="-65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9.gif"/><Relationship Id="rId6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.montibeller@lse.ac.u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115666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chemeClr val="tx2"/>
                </a:solidFill>
              </a:rPr>
              <a:t>Biases</a:t>
            </a:r>
            <a:r>
              <a:rPr lang="en-GB" dirty="0"/>
              <a:t> </a:t>
            </a:r>
            <a:r>
              <a:rPr lang="en-GB" dirty="0" smtClean="0">
                <a:solidFill>
                  <a:schemeClr val="tx2"/>
                </a:solidFill>
              </a:rPr>
              <a:t>and </a:t>
            </a:r>
            <a:r>
              <a:rPr lang="en-GB" dirty="0" err="1" smtClean="0">
                <a:solidFill>
                  <a:schemeClr val="tx2"/>
                </a:solidFill>
              </a:rPr>
              <a:t>Debiasing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/>
              <a:t>in </a:t>
            </a:r>
            <a:r>
              <a:rPr lang="en-GB" dirty="0" smtClean="0"/>
              <a:t>Risk and Decision </a:t>
            </a:r>
            <a:r>
              <a:rPr lang="en-GB" dirty="0" smtClean="0"/>
              <a:t>Analysis Modelling</a:t>
            </a: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792088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Gilberto Montibeller</a:t>
            </a:r>
          </a:p>
          <a:p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Dept. of Management, London School of Economics, UK</a:t>
            </a:r>
          </a:p>
          <a:p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&amp;</a:t>
            </a:r>
          </a:p>
          <a:p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Detlof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von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Winterfeldt</a:t>
            </a:r>
            <a:endParaRPr lang="en-GB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CREATE, University of Southern California, USA</a:t>
            </a:r>
          </a:p>
          <a:p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666998"/>
            <a:ext cx="1062608" cy="128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Montibel\Pictures\Foto\G.M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b="12952"/>
          <a:stretch/>
        </p:blipFill>
        <p:spPr bwMode="auto">
          <a:xfrm>
            <a:off x="8028384" y="3284984"/>
            <a:ext cx="1094740" cy="1329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6559624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Motivational </a:t>
            </a:r>
            <a:r>
              <a:rPr lang="en-US" dirty="0" smtClean="0">
                <a:latin typeface="Arial" charset="0"/>
                <a:ea typeface="MS PGothic" charset="0"/>
              </a:rPr>
              <a:t>Biases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204864"/>
            <a:ext cx="7086600" cy="3355975"/>
          </a:xfrm>
        </p:spPr>
        <p:txBody>
          <a:bodyPr/>
          <a:lstStyle/>
          <a:p>
            <a:r>
              <a:rPr lang="en-US" sz="3200" dirty="0" smtClean="0">
                <a:latin typeface="Arial" charset="0"/>
                <a:ea typeface="MS PGothic" charset="0"/>
              </a:rPr>
              <a:t>Affect-Influenced Bias</a:t>
            </a:r>
          </a:p>
          <a:p>
            <a:r>
              <a:rPr lang="en-US" sz="3200" dirty="0" smtClean="0">
                <a:latin typeface="Arial" charset="0"/>
                <a:ea typeface="MS PGothic" charset="0"/>
              </a:rPr>
              <a:t>Confirmation </a:t>
            </a:r>
            <a:r>
              <a:rPr lang="en-US" sz="3200" dirty="0">
                <a:latin typeface="Arial" charset="0"/>
                <a:ea typeface="MS PGothic" charset="0"/>
              </a:rPr>
              <a:t>bias</a:t>
            </a:r>
          </a:p>
          <a:p>
            <a:r>
              <a:rPr lang="en-US" sz="3200" dirty="0" smtClean="0">
                <a:latin typeface="Arial" charset="0"/>
                <a:ea typeface="MS PGothic" charset="0"/>
              </a:rPr>
              <a:t>Undesirability of a negative event or outcome (precautionary </a:t>
            </a:r>
            <a:r>
              <a:rPr lang="en-US" sz="3200" dirty="0">
                <a:latin typeface="Arial" charset="0"/>
                <a:ea typeface="MS PGothic" charset="0"/>
              </a:rPr>
              <a:t>thinking, </a:t>
            </a:r>
            <a:r>
              <a:rPr lang="en-US" sz="3200" dirty="0" smtClean="0">
                <a:latin typeface="Arial" charset="0"/>
                <a:ea typeface="MS PGothic" charset="0"/>
              </a:rPr>
              <a:t>pessimism)</a:t>
            </a:r>
            <a:endParaRPr lang="en-US" sz="3200" dirty="0">
              <a:latin typeface="Arial" charset="0"/>
              <a:ea typeface="MS PGothic" charset="0"/>
            </a:endParaRPr>
          </a:p>
          <a:p>
            <a:r>
              <a:rPr lang="en-US" sz="3200" dirty="0" smtClean="0">
                <a:latin typeface="Arial" charset="0"/>
                <a:ea typeface="MS PGothic" charset="0"/>
              </a:rPr>
              <a:t>Desirability of a positive event or outcome (wishful </a:t>
            </a:r>
            <a:r>
              <a:rPr lang="en-US" sz="3200" dirty="0">
                <a:latin typeface="Arial" charset="0"/>
                <a:ea typeface="MS PGothic" charset="0"/>
              </a:rPr>
              <a:t>thinking, </a:t>
            </a:r>
            <a:r>
              <a:rPr lang="en-US" sz="3200" dirty="0" smtClean="0">
                <a:latin typeface="Arial" charset="0"/>
                <a:ea typeface="MS PGothic" charset="0"/>
              </a:rPr>
              <a:t>optimism)</a:t>
            </a:r>
          </a:p>
          <a:p>
            <a:r>
              <a:rPr lang="en-US" sz="3200" dirty="0" smtClean="0">
                <a:latin typeface="Arial" charset="0"/>
                <a:ea typeface="MS PGothic" charset="0"/>
              </a:rPr>
              <a:t>Desirability of options or choices</a:t>
            </a:r>
            <a:endParaRPr lang="en-US" sz="3200" dirty="0">
              <a:latin typeface="Arial" charset="0"/>
              <a:ea typeface="MS PGothic" charset="0"/>
            </a:endParaRPr>
          </a:p>
          <a:p>
            <a:endParaRPr lang="en-US" sz="3200" dirty="0">
              <a:latin typeface="Arial" charset="0"/>
              <a:ea typeface="MS PGothic" charset="0"/>
            </a:endParaRPr>
          </a:p>
        </p:txBody>
      </p:sp>
      <p:sp>
        <p:nvSpPr>
          <p:cNvPr id="69636" name="TextBox 2"/>
          <p:cNvSpPr txBox="1">
            <a:spLocks noChangeArrowheads="1"/>
          </p:cNvSpPr>
          <p:nvPr/>
        </p:nvSpPr>
        <p:spPr bwMode="auto">
          <a:xfrm>
            <a:off x="467544" y="1268760"/>
            <a:ext cx="84969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Arial"/>
                <a:cs typeface="Arial"/>
              </a:rPr>
              <a:t>Motivational biases are distortions of judgments because of desires for specific outcomes, events, or actions</a:t>
            </a:r>
          </a:p>
        </p:txBody>
      </p:sp>
    </p:spTree>
    <p:extLst>
      <p:ext uri="{BB962C8B-B14F-4D97-AF65-F5344CB8AC3E}">
        <p14:creationId xmlns:p14="http://schemas.microsoft.com/office/powerpoint/2010/main" val="141905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792471"/>
            <a:ext cx="3960440" cy="914400"/>
          </a:xfrm>
        </p:spPr>
        <p:txBody>
          <a:bodyPr/>
          <a:lstStyle/>
          <a:p>
            <a:r>
              <a:rPr lang="en-US" dirty="0" smtClean="0"/>
              <a:t>Mapping Biases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32E-6916-4F75-8F7E-714ABF9CCE30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19103" y="3356992"/>
            <a:ext cx="504825" cy="5032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743960" y="1677070"/>
            <a:ext cx="571996" cy="527794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AutoShape 7"/>
          <p:cNvCxnSpPr>
            <a:cxnSpLocks noChangeShapeType="1"/>
            <a:stCxn id="6" idx="3"/>
            <a:endCxn id="7" idx="2"/>
          </p:cNvCxnSpPr>
          <p:nvPr/>
        </p:nvCxnSpPr>
        <p:spPr bwMode="auto">
          <a:xfrm flipV="1">
            <a:off x="3923928" y="1940967"/>
            <a:ext cx="820032" cy="16676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43960" y="3214789"/>
            <a:ext cx="573906" cy="505744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AutoShape 9"/>
          <p:cNvCxnSpPr>
            <a:cxnSpLocks noChangeShapeType="1"/>
            <a:stCxn id="6" idx="3"/>
            <a:endCxn id="9" idx="2"/>
          </p:cNvCxnSpPr>
          <p:nvPr/>
        </p:nvCxnSpPr>
        <p:spPr bwMode="auto">
          <a:xfrm flipV="1">
            <a:off x="3923928" y="3467661"/>
            <a:ext cx="820032" cy="1409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AutoShape 12"/>
          <p:cNvCxnSpPr>
            <a:cxnSpLocks noChangeShapeType="1"/>
            <a:stCxn id="7" idx="6"/>
          </p:cNvCxnSpPr>
          <p:nvPr/>
        </p:nvCxnSpPr>
        <p:spPr bwMode="auto">
          <a:xfrm flipV="1">
            <a:off x="5315956" y="949370"/>
            <a:ext cx="1638957" cy="99159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12" name="AutoShape 13"/>
          <p:cNvCxnSpPr>
            <a:cxnSpLocks noChangeShapeType="1"/>
            <a:stCxn id="7" idx="6"/>
          </p:cNvCxnSpPr>
          <p:nvPr/>
        </p:nvCxnSpPr>
        <p:spPr bwMode="auto">
          <a:xfrm flipV="1">
            <a:off x="5315956" y="1772817"/>
            <a:ext cx="1657350" cy="1681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13" name="AutoShape 14"/>
          <p:cNvCxnSpPr>
            <a:cxnSpLocks noChangeShapeType="1"/>
            <a:stCxn id="9" idx="6"/>
          </p:cNvCxnSpPr>
          <p:nvPr/>
        </p:nvCxnSpPr>
        <p:spPr bwMode="auto">
          <a:xfrm flipV="1">
            <a:off x="5317866" y="2924945"/>
            <a:ext cx="1655440" cy="54271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14" name="AutoShape 15"/>
          <p:cNvCxnSpPr>
            <a:cxnSpLocks noChangeShapeType="1"/>
            <a:stCxn id="9" idx="6"/>
          </p:cNvCxnSpPr>
          <p:nvPr/>
        </p:nvCxnSpPr>
        <p:spPr bwMode="auto">
          <a:xfrm>
            <a:off x="5317866" y="3467661"/>
            <a:ext cx="1637047" cy="17417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15" name="AutoShape 16"/>
          <p:cNvCxnSpPr>
            <a:cxnSpLocks noChangeShapeType="1"/>
            <a:stCxn id="9" idx="6"/>
          </p:cNvCxnSpPr>
          <p:nvPr/>
        </p:nvCxnSpPr>
        <p:spPr bwMode="auto">
          <a:xfrm>
            <a:off x="5317866" y="3467661"/>
            <a:ext cx="1655440" cy="83440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</p:spPr>
      </p:cxn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6012160" y="1412776"/>
            <a:ext cx="593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en-GB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6012160" y="2668850"/>
            <a:ext cx="593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2,1</a:t>
            </a:r>
            <a:endParaRPr lang="en-GB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6012160" y="3180783"/>
            <a:ext cx="593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2,2</a:t>
            </a:r>
            <a:endParaRPr lang="en-GB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015796" y="3532946"/>
            <a:ext cx="7264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2, k</a:t>
            </a:r>
            <a:r>
              <a:rPr lang="en-GB" sz="2000" baseline="-40000" dirty="0">
                <a:latin typeface="Arial" pitchFamily="34" charset="0"/>
                <a:cs typeface="Arial" pitchFamily="34" charset="0"/>
              </a:rPr>
              <a:t>2</a:t>
            </a:r>
            <a:endParaRPr lang="en-GB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84"/>
          <p:cNvSpPr txBox="1">
            <a:spLocks noChangeArrowheads="1"/>
          </p:cNvSpPr>
          <p:nvPr/>
        </p:nvSpPr>
        <p:spPr bwMode="auto">
          <a:xfrm>
            <a:off x="3814094" y="2204864"/>
            <a:ext cx="397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a</a:t>
            </a:r>
            <a:r>
              <a:rPr lang="en-GB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1" name="Text Box 85"/>
          <p:cNvSpPr txBox="1">
            <a:spLocks noChangeArrowheads="1"/>
          </p:cNvSpPr>
          <p:nvPr/>
        </p:nvSpPr>
        <p:spPr bwMode="auto">
          <a:xfrm>
            <a:off x="4174134" y="2996952"/>
            <a:ext cx="397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a</a:t>
            </a:r>
            <a:r>
              <a:rPr lang="en-GB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012160" y="796642"/>
            <a:ext cx="593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1,1</a:t>
            </a:r>
            <a:endParaRPr lang="en-GB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AutoShape 14"/>
          <p:cNvCxnSpPr>
            <a:cxnSpLocks noChangeShapeType="1"/>
            <a:stCxn id="7" idx="6"/>
          </p:cNvCxnSpPr>
          <p:nvPr/>
        </p:nvCxnSpPr>
        <p:spPr bwMode="auto">
          <a:xfrm>
            <a:off x="5315956" y="1940967"/>
            <a:ext cx="1657350" cy="55192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</p:spPr>
      </p:cxn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6012160" y="1844824"/>
            <a:ext cx="6783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1,k</a:t>
            </a:r>
            <a:r>
              <a:rPr lang="en-GB" sz="2000" baseline="-40000" dirty="0" smtClean="0">
                <a:latin typeface="Arial" pitchFamily="34" charset="0"/>
                <a:cs typeface="Arial" pitchFamily="34" charset="0"/>
              </a:rPr>
              <a:t>1</a:t>
            </a:r>
            <a:endParaRPr lang="en-GB" sz="2000" baseline="-4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4743960" y="5243428"/>
            <a:ext cx="571996" cy="528984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Z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AutoShape 14"/>
          <p:cNvCxnSpPr>
            <a:cxnSpLocks noChangeShapeType="1"/>
            <a:stCxn id="25" idx="6"/>
          </p:cNvCxnSpPr>
          <p:nvPr/>
        </p:nvCxnSpPr>
        <p:spPr bwMode="auto">
          <a:xfrm flipV="1">
            <a:off x="5315956" y="5053276"/>
            <a:ext cx="1657350" cy="4546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27" name="AutoShape 15"/>
          <p:cNvCxnSpPr>
            <a:cxnSpLocks noChangeShapeType="1"/>
            <a:stCxn id="25" idx="6"/>
          </p:cNvCxnSpPr>
          <p:nvPr/>
        </p:nvCxnSpPr>
        <p:spPr bwMode="auto">
          <a:xfrm>
            <a:off x="5315956" y="5507920"/>
            <a:ext cx="1657350" cy="2253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28" name="AutoShape 16"/>
          <p:cNvCxnSpPr>
            <a:cxnSpLocks noChangeShapeType="1"/>
            <a:stCxn id="25" idx="6"/>
          </p:cNvCxnSpPr>
          <p:nvPr/>
        </p:nvCxnSpPr>
        <p:spPr bwMode="auto">
          <a:xfrm>
            <a:off x="5315956" y="5507920"/>
            <a:ext cx="1657350" cy="87340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</p:spPr>
      </p:cxn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6012160" y="4725144"/>
            <a:ext cx="603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Z,1</a:t>
            </a:r>
            <a:endParaRPr lang="en-GB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012160" y="5243428"/>
            <a:ext cx="603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Z,2</a:t>
            </a:r>
            <a:endParaRPr lang="en-GB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012160" y="5621178"/>
            <a:ext cx="7457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Z, </a:t>
            </a:r>
            <a:r>
              <a:rPr lang="en-GB" sz="2000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GB" sz="2000" baseline="-40000" dirty="0" err="1" smtClean="0">
                <a:latin typeface="Arial" pitchFamily="34" charset="0"/>
                <a:cs typeface="Arial" pitchFamily="34" charset="0"/>
              </a:rPr>
              <a:t>Z</a:t>
            </a:r>
            <a:endParaRPr lang="en-GB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>
            <a:stCxn id="6" idx="3"/>
            <a:endCxn id="25" idx="2"/>
          </p:cNvCxnSpPr>
          <p:nvPr/>
        </p:nvCxnSpPr>
        <p:spPr>
          <a:xfrm>
            <a:off x="3923928" y="3608611"/>
            <a:ext cx="820032" cy="18993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33" name="Text Box 85"/>
          <p:cNvSpPr txBox="1">
            <a:spLocks noChangeArrowheads="1"/>
          </p:cNvSpPr>
          <p:nvPr/>
        </p:nvSpPr>
        <p:spPr bwMode="auto">
          <a:xfrm>
            <a:off x="4380540" y="4221088"/>
            <a:ext cx="407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GB" baseline="-25000" dirty="0" err="1">
                <a:latin typeface="Arial" pitchFamily="34" charset="0"/>
                <a:cs typeface="Arial" pitchFamily="34" charset="0"/>
              </a:rPr>
              <a:t>Z</a:t>
            </a:r>
            <a:endParaRPr lang="en-GB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6595453" y="1977779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...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6595453" y="3705972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...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6522702" y="5794203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...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90074" y="724634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1,1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02047" y="2276872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1, k</a:t>
            </a:r>
            <a:r>
              <a:rPr lang="en-GB" sz="2000" baseline="-40000" dirty="0" smtClean="0">
                <a:latin typeface="Arial" pitchFamily="34" charset="0"/>
                <a:cs typeface="Arial" pitchFamily="34" charset="0"/>
              </a:rPr>
              <a:t>1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90074" y="6197242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Z, </a:t>
            </a:r>
            <a:r>
              <a:rPr lang="en-GB" sz="2000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GB" sz="2000" baseline="-40000" dirty="0" err="1" smtClean="0">
                <a:latin typeface="Arial" pitchFamily="34" charset="0"/>
                <a:cs typeface="Arial" pitchFamily="34" charset="0"/>
              </a:rPr>
              <a:t>Z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Callout 2 41"/>
          <p:cNvSpPr/>
          <p:nvPr/>
        </p:nvSpPr>
        <p:spPr>
          <a:xfrm>
            <a:off x="251520" y="1916832"/>
            <a:ext cx="2328325" cy="830997"/>
          </a:xfrm>
          <a:prstGeom prst="borderCallout2">
            <a:avLst>
              <a:gd name="adj1" fmla="val 15535"/>
              <a:gd name="adj2" fmla="val 100943"/>
              <a:gd name="adj3" fmla="val 1457"/>
              <a:gd name="adj4" fmla="val 138276"/>
              <a:gd name="adj5" fmla="val 111400"/>
              <a:gd name="adj6" fmla="val 245733"/>
            </a:avLst>
          </a:prstGeom>
          <a:noFill/>
          <a:ln cap="rnd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Eliciting Probabilities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90794" y="1588730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90074" y="2740858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2, 1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90074" y="3389253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2, 2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90794" y="4149080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2, k</a:t>
            </a:r>
            <a:r>
              <a:rPr lang="en-GB" sz="2000" baseline="-40000" dirty="0" smtClean="0">
                <a:latin typeface="Arial" pitchFamily="34" charset="0"/>
                <a:cs typeface="Arial" pitchFamily="34" charset="0"/>
              </a:rPr>
              <a:t>2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4573387" y="4064867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latin typeface="Arial" pitchFamily="34" charset="0"/>
                <a:cs typeface="Arial" pitchFamily="34" charset="0"/>
              </a:rPr>
              <a:t>...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90794" y="4869160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Z, 1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90794" y="5549170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Z, 2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852936"/>
            <a:ext cx="410445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Anchoring bias (C)</a:t>
            </a: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Availability bias (C)</a:t>
            </a:r>
          </a:p>
          <a:p>
            <a:pPr marL="342900" indent="-342900" algn="l">
              <a:buFont typeface="Arial"/>
              <a:buChar char="•"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Equalizing </a:t>
            </a:r>
            <a:r>
              <a:rPr lang="en-US" b="0" dirty="0">
                <a:solidFill>
                  <a:schemeClr val="tx2">
                    <a:lumMod val="75000"/>
                  </a:schemeClr>
                </a:solidFill>
              </a:rPr>
              <a:t>bias </a:t>
            </a: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(C)</a:t>
            </a:r>
          </a:p>
          <a:p>
            <a:pPr marL="342900" indent="-342900" algn="l">
              <a:buFont typeface="Arial"/>
              <a:buChar char="•"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Gain</a:t>
            </a:r>
            <a:r>
              <a:rPr lang="en-US" b="0" dirty="0">
                <a:solidFill>
                  <a:schemeClr val="tx2">
                    <a:lumMod val="75000"/>
                  </a:schemeClr>
                </a:solidFill>
              </a:rPr>
              <a:t>-loss </a:t>
            </a: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bias (C) </a:t>
            </a: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Overconfidence bias (C)</a:t>
            </a: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Splitting bias (C</a:t>
            </a:r>
            <a:r>
              <a:rPr lang="en-US" b="0" dirty="0">
                <a:solidFill>
                  <a:schemeClr val="tx2">
                    <a:lumMod val="75000"/>
                  </a:schemeClr>
                </a:solidFill>
              </a:rPr>
              <a:t>) </a:t>
            </a:r>
            <a:endParaRPr lang="en-US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Affect</a:t>
            </a:r>
            <a:r>
              <a:rPr lang="en-US" b="0" dirty="0">
                <a:solidFill>
                  <a:schemeClr val="tx2">
                    <a:lumMod val="75000"/>
                  </a:schemeClr>
                </a:solidFill>
              </a:rPr>
              <a:t>-Influenced (M</a:t>
            </a: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342900" indent="-342900" algn="l">
              <a:buFont typeface="Arial"/>
              <a:buChar char="•"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Confirmation </a:t>
            </a:r>
            <a:r>
              <a:rPr lang="en-US" b="0" dirty="0">
                <a:solidFill>
                  <a:schemeClr val="tx2">
                    <a:lumMod val="75000"/>
                  </a:schemeClr>
                </a:solidFill>
              </a:rPr>
              <a:t>bias (M)</a:t>
            </a:r>
          </a:p>
          <a:p>
            <a:pPr marL="342900" indent="-342900" algn="l">
              <a:buFont typeface="Arial"/>
              <a:buChar char="•"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Desirability </a:t>
            </a:r>
            <a:r>
              <a:rPr lang="en-US" b="0" dirty="0">
                <a:solidFill>
                  <a:schemeClr val="tx2">
                    <a:lumMod val="75000"/>
                  </a:schemeClr>
                </a:solidFill>
              </a:rPr>
              <a:t>biases (M)</a:t>
            </a:r>
          </a:p>
          <a:p>
            <a:pPr marL="342900" indent="-342900" algn="l">
              <a:buFont typeface="Arial"/>
              <a:buChar char="•"/>
            </a:pP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8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5943600" cy="1143000"/>
          </a:xfrm>
        </p:spPr>
        <p:txBody>
          <a:bodyPr/>
          <a:lstStyle/>
          <a:p>
            <a:r>
              <a:rPr lang="en-US" sz="3200" dirty="0" err="1">
                <a:solidFill>
                  <a:srgbClr val="26316F"/>
                </a:solidFill>
                <a:latin typeface="Arial" charset="0"/>
                <a:ea typeface="MS PGothic" charset="0"/>
              </a:rPr>
              <a:t>Debiasing</a:t>
            </a:r>
            <a:r>
              <a:rPr lang="en-US" sz="3200" dirty="0">
                <a:solidFill>
                  <a:srgbClr val="26316F"/>
                </a:solidFill>
                <a:latin typeface="Arial" charset="0"/>
                <a:ea typeface="MS PGothic" charset="0"/>
              </a:rPr>
              <a:t> 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323528" y="1639416"/>
            <a:ext cx="8058472" cy="37338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sz="2800" dirty="0" smtClean="0">
                <a:latin typeface="Arial"/>
                <a:ea typeface="ＭＳ Ｐゴシック" charset="-128"/>
              </a:rPr>
              <a:t>Older experimental literature shows low efficacy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2800" dirty="0" smtClean="0">
                <a:latin typeface="Arial"/>
                <a:ea typeface="ＭＳ Ｐゴシック" charset="-128"/>
              </a:rPr>
              <a:t>Recent literature is more optimistic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2800" dirty="0" smtClean="0">
                <a:latin typeface="Arial"/>
                <a:ea typeface="ＭＳ Ｐゴシック" charset="-128"/>
              </a:rPr>
              <a:t>Decision analysts have developed many (mostly untested) best practices, which we reviewed: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z="2400" dirty="0" smtClean="0">
                <a:latin typeface="Arial"/>
                <a:ea typeface="ＭＳ Ｐゴシック" charset="-128"/>
              </a:rPr>
              <a:t>Prompting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z="2400" dirty="0" smtClean="0">
                <a:latin typeface="Arial"/>
                <a:ea typeface="ＭＳ Ｐゴシック" charset="-128"/>
              </a:rPr>
              <a:t>Challenging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z="2400" dirty="0" smtClean="0">
                <a:latin typeface="Arial"/>
                <a:ea typeface="ＭＳ Ｐゴシック" charset="-128"/>
              </a:rPr>
              <a:t>Counterfactuals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z="2400" dirty="0" smtClean="0">
                <a:latin typeface="Arial"/>
                <a:ea typeface="ＭＳ Ｐゴシック" charset="-128"/>
              </a:rPr>
              <a:t>Hypothetical bets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z="2400" dirty="0" smtClean="0">
                <a:latin typeface="Arial"/>
                <a:ea typeface="ＭＳ Ｐゴシック" charset="-128"/>
              </a:rPr>
              <a:t>Less bias prone techniques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z="2400" dirty="0" smtClean="0">
                <a:latin typeface="Arial"/>
                <a:ea typeface="ＭＳ Ｐゴシック" charset="-128"/>
              </a:rPr>
              <a:t>Involving multiple experts or stakeholders</a:t>
            </a:r>
          </a:p>
          <a:p>
            <a:pPr marL="274637" lvl="1" indent="0">
              <a:buFont typeface="Arial" charset="0"/>
              <a:buNone/>
              <a:defRPr/>
            </a:pPr>
            <a:endParaRPr lang="en-US" altLang="en-US" sz="3600" dirty="0" smtClean="0">
              <a:latin typeface="Arial"/>
              <a:ea typeface="ＭＳ Ｐゴシック" charset="-128"/>
            </a:endParaRPr>
          </a:p>
          <a:p>
            <a:pPr lvl="1">
              <a:buFont typeface="Arial" charset="0"/>
              <a:buChar char="•"/>
              <a:defRPr/>
            </a:pPr>
            <a:endParaRPr lang="en-US" altLang="en-US" sz="3600" dirty="0" smtClean="0">
              <a:latin typeface="Arial"/>
              <a:ea typeface="ＭＳ Ｐゴシック" charset="-128"/>
            </a:endParaRPr>
          </a:p>
          <a:p>
            <a:pPr lvl="1">
              <a:buFont typeface="Arial" charset="0"/>
              <a:buChar char="•"/>
              <a:defRPr/>
            </a:pPr>
            <a:endParaRPr lang="en-US" altLang="en-US" sz="3600" dirty="0" smtClean="0">
              <a:latin typeface="Arial"/>
              <a:ea typeface="ＭＳ Ｐゴシック" charset="-128"/>
            </a:endParaRPr>
          </a:p>
          <a:p>
            <a:pPr lvl="1">
              <a:buFont typeface="Arial" charset="0"/>
              <a:buChar char="•"/>
              <a:defRPr/>
            </a:pPr>
            <a:endParaRPr lang="en-US" altLang="en-US" sz="3600" dirty="0" smtClean="0"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524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14400"/>
          </a:xfrm>
        </p:spPr>
        <p:txBody>
          <a:bodyPr/>
          <a:lstStyle/>
          <a:p>
            <a:r>
              <a:rPr lang="en-US" dirty="0" smtClean="0"/>
              <a:t>Our current research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72000"/>
          </a:xfrm>
        </p:spPr>
        <p:txBody>
          <a:bodyPr/>
          <a:lstStyle/>
          <a:p>
            <a:r>
              <a:rPr lang="en-US" sz="3400" dirty="0" smtClean="0"/>
              <a:t>Few attempts of assessing the effectiveness of </a:t>
            </a:r>
            <a:r>
              <a:rPr lang="en-US" sz="3400" dirty="0" err="1" smtClean="0"/>
              <a:t>debiasing</a:t>
            </a:r>
            <a:r>
              <a:rPr lang="en-US" sz="3400" dirty="0" smtClean="0"/>
              <a:t> tools in controlled experiments</a:t>
            </a:r>
          </a:p>
          <a:p>
            <a:r>
              <a:rPr lang="en-US" sz="3400" dirty="0" smtClean="0"/>
              <a:t>No previous attempt of assessing the effectiveness of sophisticated </a:t>
            </a:r>
            <a:r>
              <a:rPr lang="en-US" sz="3400" dirty="0" err="1" smtClean="0"/>
              <a:t>debiasing</a:t>
            </a:r>
            <a:r>
              <a:rPr lang="en-US" sz="3400" dirty="0" smtClean="0"/>
              <a:t> tools employed by decision analysts in practice</a:t>
            </a:r>
          </a:p>
          <a:p>
            <a:r>
              <a:rPr lang="en-US" sz="3400" dirty="0" smtClean="0"/>
              <a:t>Aim: Create a research protocol for assessing </a:t>
            </a:r>
            <a:r>
              <a:rPr lang="en-US" sz="3400" dirty="0" err="1" smtClean="0"/>
              <a:t>debiasing</a:t>
            </a:r>
            <a:r>
              <a:rPr lang="en-US" sz="3400" dirty="0" smtClean="0"/>
              <a:t> tools employed in DRA practice.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32E-6916-4F75-8F7E-714ABF9CCE3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20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Overconfidence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690864" cy="4648200"/>
          </a:xfrm>
        </p:spPr>
        <p:txBody>
          <a:bodyPr/>
          <a:lstStyle/>
          <a:p>
            <a:r>
              <a:rPr lang="en-US" sz="3200" b="1" dirty="0" smtClean="0"/>
              <a:t>Bias</a:t>
            </a:r>
            <a:r>
              <a:rPr lang="en-US" sz="3200" dirty="0" smtClean="0"/>
              <a:t>: estimates are </a:t>
            </a:r>
            <a:r>
              <a:rPr lang="en-US" sz="3200" dirty="0"/>
              <a:t>above </a:t>
            </a:r>
            <a:r>
              <a:rPr lang="en-US" sz="3200" dirty="0" smtClean="0"/>
              <a:t>the actual performance (</a:t>
            </a:r>
            <a:r>
              <a:rPr lang="en-US" sz="3200" dirty="0"/>
              <a:t>overestimation) or </a:t>
            </a:r>
            <a:r>
              <a:rPr lang="en-US" sz="3200" dirty="0" smtClean="0"/>
              <a:t>the</a:t>
            </a:r>
            <a:r>
              <a:rPr lang="en-US" sz="3200" dirty="0"/>
              <a:t> </a:t>
            </a:r>
            <a:r>
              <a:rPr lang="en-US" sz="3200" dirty="0" smtClean="0"/>
              <a:t>range </a:t>
            </a:r>
            <a:r>
              <a:rPr lang="en-US" sz="3200" dirty="0"/>
              <a:t>of variation </a:t>
            </a:r>
            <a:r>
              <a:rPr lang="en-US" sz="3200" dirty="0" smtClean="0"/>
              <a:t>is </a:t>
            </a:r>
            <a:r>
              <a:rPr lang="en-US" sz="3200" dirty="0"/>
              <a:t>too </a:t>
            </a:r>
            <a:r>
              <a:rPr lang="en-US" sz="3200" dirty="0" smtClean="0"/>
              <a:t>narrow (</a:t>
            </a:r>
            <a:r>
              <a:rPr lang="en-US" sz="3200" dirty="0" err="1"/>
              <a:t>overprecision</a:t>
            </a:r>
            <a:r>
              <a:rPr lang="en-US" sz="3200" dirty="0"/>
              <a:t>)</a:t>
            </a:r>
            <a:r>
              <a:rPr lang="en-US" sz="3200" dirty="0" smtClean="0"/>
              <a:t>.</a:t>
            </a:r>
          </a:p>
          <a:p>
            <a:r>
              <a:rPr lang="en-US" sz="3200" b="1" dirty="0" smtClean="0"/>
              <a:t>Evidence</a:t>
            </a:r>
            <a:r>
              <a:rPr lang="en-US" sz="3200" dirty="0" smtClean="0"/>
              <a:t>: </a:t>
            </a:r>
            <a:r>
              <a:rPr lang="en-US" sz="3200" dirty="0"/>
              <a:t>Widespread occurrence </a:t>
            </a:r>
            <a:r>
              <a:rPr lang="en-US" sz="3200" dirty="0" smtClean="0"/>
              <a:t>in quantitative estimates</a:t>
            </a:r>
            <a:r>
              <a:rPr lang="en-US" sz="3200" dirty="0"/>
              <a:t> </a:t>
            </a:r>
            <a:r>
              <a:rPr lang="en-US" sz="3200" dirty="0" smtClean="0"/>
              <a:t>(defense</a:t>
            </a:r>
            <a:r>
              <a:rPr lang="en-US" sz="3200" dirty="0"/>
              <a:t>, legal, financial, </a:t>
            </a:r>
            <a:r>
              <a:rPr lang="en-US" sz="3200" dirty="0" smtClean="0"/>
              <a:t>and engineering decisions).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064" y="1589112"/>
            <a:ext cx="4038600" cy="4648200"/>
          </a:xfrm>
        </p:spPr>
        <p:txBody>
          <a:bodyPr/>
          <a:lstStyle/>
          <a:p>
            <a:r>
              <a:rPr lang="en-US" sz="3200" b="1" dirty="0" err="1" smtClean="0"/>
              <a:t>Debiasing</a:t>
            </a:r>
            <a:r>
              <a:rPr lang="en-US" sz="3200" b="1" dirty="0" smtClean="0"/>
              <a:t> Tools:</a:t>
            </a:r>
          </a:p>
          <a:p>
            <a:pPr>
              <a:buFont typeface="Wingdings" charset="2"/>
              <a:buChar char="ü"/>
            </a:pPr>
            <a:r>
              <a:rPr lang="en-US" sz="3200" dirty="0"/>
              <a:t>P</a:t>
            </a:r>
            <a:r>
              <a:rPr lang="en-US" sz="3200" dirty="0" smtClean="0"/>
              <a:t>robability </a:t>
            </a:r>
            <a:r>
              <a:rPr lang="en-US" sz="3200" dirty="0"/>
              <a:t>training</a:t>
            </a:r>
          </a:p>
          <a:p>
            <a:pPr>
              <a:buFont typeface="Wingdings" charset="2"/>
              <a:buChar char="ü"/>
            </a:pPr>
            <a:r>
              <a:rPr lang="en-US" sz="3200" dirty="0" smtClean="0"/>
              <a:t>Start </a:t>
            </a:r>
            <a:r>
              <a:rPr lang="en-US" sz="3200" dirty="0"/>
              <a:t>with extreme </a:t>
            </a:r>
            <a:r>
              <a:rPr lang="en-US" sz="3200" dirty="0" smtClean="0"/>
              <a:t>estimates, </a:t>
            </a:r>
            <a:r>
              <a:rPr lang="en-US" sz="3200" dirty="0"/>
              <a:t>avoid </a:t>
            </a:r>
            <a:r>
              <a:rPr lang="en-US" sz="3200" dirty="0" smtClean="0"/>
              <a:t>central tendency </a:t>
            </a:r>
            <a:r>
              <a:rPr lang="en-US" sz="3200" dirty="0"/>
              <a:t>anchors</a:t>
            </a:r>
          </a:p>
          <a:p>
            <a:pPr>
              <a:buFont typeface="Wingdings" charset="2"/>
              <a:buChar char="ü"/>
            </a:pPr>
            <a:r>
              <a:rPr lang="en-US" sz="3200" dirty="0" smtClean="0"/>
              <a:t>Use </a:t>
            </a:r>
            <a:r>
              <a:rPr lang="en-US" sz="3200" dirty="0"/>
              <a:t>counterfactuals </a:t>
            </a:r>
            <a:r>
              <a:rPr lang="en-US" sz="3200" dirty="0" smtClean="0"/>
              <a:t>to challenge extremes</a:t>
            </a:r>
          </a:p>
          <a:p>
            <a:pPr>
              <a:buFont typeface="Wingdings" charset="2"/>
              <a:buChar char="ü"/>
            </a:pPr>
            <a:r>
              <a:rPr lang="en-US" sz="3200" dirty="0" smtClean="0"/>
              <a:t>Use </a:t>
            </a:r>
            <a:r>
              <a:rPr lang="en-US" sz="3200" dirty="0"/>
              <a:t>fixed-value </a:t>
            </a:r>
            <a:r>
              <a:rPr lang="en-US" sz="3200" dirty="0" smtClean="0"/>
              <a:t>elicitations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32E-6916-4F75-8F7E-714ABF9CCE3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3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87"/>
            <a:ext cx="8229600" cy="914400"/>
          </a:xfrm>
        </p:spPr>
        <p:txBody>
          <a:bodyPr/>
          <a:lstStyle/>
          <a:p>
            <a:r>
              <a:rPr lang="en-US" sz="3200" dirty="0" err="1" smtClean="0"/>
              <a:t>Debiasing</a:t>
            </a:r>
            <a:r>
              <a:rPr lang="en-US" sz="3200" dirty="0" smtClean="0"/>
              <a:t> </a:t>
            </a:r>
            <a:r>
              <a:rPr lang="en-US" sz="3200" dirty="0" smtClean="0"/>
              <a:t>Overconfidence:</a:t>
            </a:r>
            <a:br>
              <a:rPr lang="en-US" sz="3200" dirty="0" smtClean="0"/>
            </a:br>
            <a:r>
              <a:rPr lang="en-US" sz="3200" dirty="0" smtClean="0"/>
              <a:t>A Recent Behavioral Experiment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787"/>
            <a:ext cx="8229600" cy="4572000"/>
          </a:xfrm>
        </p:spPr>
        <p:txBody>
          <a:bodyPr/>
          <a:lstStyle/>
          <a:p>
            <a:r>
              <a:rPr lang="en-US" sz="2800" dirty="0"/>
              <a:t>One hundred and ten undergraduate students (</a:t>
            </a:r>
            <a:r>
              <a:rPr lang="en-US" sz="2800" i="1" dirty="0"/>
              <a:t>M</a:t>
            </a:r>
            <a:r>
              <a:rPr lang="en-US" sz="2800" baseline="-25000" dirty="0"/>
              <a:t>age</a:t>
            </a:r>
            <a:r>
              <a:rPr lang="en-US" sz="2800" dirty="0"/>
              <a:t> = 21.6) from the Polytechnic University of </a:t>
            </a:r>
            <a:r>
              <a:rPr lang="en-US" sz="2800" dirty="0" smtClean="0"/>
              <a:t>Turin. </a:t>
            </a:r>
          </a:p>
          <a:p>
            <a:r>
              <a:rPr lang="en-US" sz="2800" dirty="0" smtClean="0"/>
              <a:t>Elicited CDFs </a:t>
            </a:r>
            <a:r>
              <a:rPr lang="en-US" sz="2800" dirty="0" smtClean="0"/>
              <a:t>for 10 general questions (5 non-motivational and 5 motivational)</a:t>
            </a:r>
          </a:p>
          <a:p>
            <a:r>
              <a:rPr lang="en-US" sz="2800" dirty="0" smtClean="0"/>
              <a:t>Participants </a:t>
            </a:r>
            <a:r>
              <a:rPr lang="en-US" sz="2800" dirty="0"/>
              <a:t>were randomly assigned to one of the four </a:t>
            </a:r>
            <a:r>
              <a:rPr lang="en-US" sz="2800" dirty="0" smtClean="0"/>
              <a:t>conditions:</a:t>
            </a:r>
          </a:p>
          <a:p>
            <a:pPr lvl="1"/>
            <a:r>
              <a:rPr lang="en-US" sz="2400" dirty="0" smtClean="0"/>
              <a:t>Fixed-Value </a:t>
            </a:r>
            <a:r>
              <a:rPr lang="en-US" sz="2400" dirty="0" err="1" smtClean="0"/>
              <a:t>vs</a:t>
            </a:r>
            <a:r>
              <a:rPr lang="en-US" sz="2400" dirty="0" smtClean="0"/>
              <a:t> Fixed-Probability Elicitation </a:t>
            </a:r>
          </a:p>
          <a:p>
            <a:pPr lvl="1"/>
            <a:r>
              <a:rPr lang="en-US" sz="2400" dirty="0" smtClean="0"/>
              <a:t>Counterfactuals </a:t>
            </a:r>
            <a:r>
              <a:rPr lang="en-US" sz="2400" dirty="0" err="1" smtClean="0"/>
              <a:t>vs</a:t>
            </a:r>
            <a:r>
              <a:rPr lang="en-US" sz="2400" dirty="0" smtClean="0"/>
              <a:t> Hypothetical Bets</a:t>
            </a:r>
            <a:endParaRPr lang="en-US" sz="2400" dirty="0"/>
          </a:p>
          <a:p>
            <a:r>
              <a:rPr lang="en-US" sz="2400" dirty="0" smtClean="0"/>
              <a:t>We incentivized accuracy using the Matheson and Winkler scoring rule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16416" y="6043587"/>
            <a:ext cx="792088" cy="481757"/>
          </a:xfrm>
        </p:spPr>
        <p:txBody>
          <a:bodyPr/>
          <a:lstStyle/>
          <a:p>
            <a:fld id="{16F7C32E-6916-4F75-8F7E-714ABF9CCE30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5" name="Picture 4" descr="Eq MW Scoring Ru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805264"/>
            <a:ext cx="534192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5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32E-6916-4F75-8F7E-714ABF9CCE30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6" name="Picture 5" descr="Screen Shot 2015-07-10 at 12.43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6" y="764704"/>
            <a:ext cx="10195290" cy="573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2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32E-6916-4F75-8F7E-714ABF9CCE30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Interested on the Findings?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72" y="2132856"/>
            <a:ext cx="508088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Eliciting  a CDF – Fixed Value Method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83" y="1587499"/>
            <a:ext cx="7263275" cy="43640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5616" y="5949280"/>
            <a:ext cx="723392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0">
              <a:buNone/>
            </a:pPr>
            <a:r>
              <a:rPr lang="en-US" sz="1600" dirty="0" smtClean="0"/>
              <a:t>Variable: Number </a:t>
            </a:r>
            <a:r>
              <a:rPr lang="en-US" sz="1600" dirty="0"/>
              <a:t>of DAYS when ozone levels over an eight-hour period violated the federal standard in Southern California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47546" y="4807857"/>
            <a:ext cx="0" cy="19818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171829" y="4743441"/>
            <a:ext cx="1775717" cy="0"/>
          </a:xfrm>
          <a:prstGeom prst="line">
            <a:avLst/>
          </a:prstGeom>
          <a:ln w="38100">
            <a:solidFill>
              <a:srgbClr val="C0504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52446" y="3773714"/>
            <a:ext cx="0" cy="123232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171829" y="3707483"/>
            <a:ext cx="2815976" cy="0"/>
          </a:xfrm>
          <a:prstGeom prst="line">
            <a:avLst/>
          </a:prstGeom>
          <a:ln w="38100">
            <a:solidFill>
              <a:srgbClr val="C0504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104571" y="2714623"/>
            <a:ext cx="4389235" cy="2291418"/>
            <a:chOff x="2104571" y="2714623"/>
            <a:chExt cx="4389235" cy="229141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493806" y="2739571"/>
              <a:ext cx="0" cy="2266470"/>
            </a:xfrm>
            <a:prstGeom prst="line">
              <a:avLst/>
            </a:prstGeom>
            <a:ln w="38100">
              <a:solidFill>
                <a:srgbClr val="C0504D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104571" y="2714623"/>
              <a:ext cx="4355863" cy="0"/>
            </a:xfrm>
            <a:prstGeom prst="line">
              <a:avLst/>
            </a:prstGeom>
            <a:ln w="38100">
              <a:solidFill>
                <a:srgbClr val="C0504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529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Eliciting  a CDF – Fixed Probability Method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83" y="1587499"/>
            <a:ext cx="7263275" cy="43640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5616" y="5949280"/>
            <a:ext cx="723392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0">
              <a:buNone/>
            </a:pPr>
            <a:r>
              <a:rPr lang="en-US" sz="1600" dirty="0" smtClean="0"/>
              <a:t>Variable: Number </a:t>
            </a:r>
            <a:r>
              <a:rPr lang="en-US" sz="1600" dirty="0"/>
              <a:t>of DAYS when ozone levels over an eight-hour period violated the federal standard in Southern California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47546" y="4807857"/>
            <a:ext cx="0" cy="19818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171829" y="4743441"/>
            <a:ext cx="1775717" cy="0"/>
          </a:xfrm>
          <a:prstGeom prst="line">
            <a:avLst/>
          </a:prstGeom>
          <a:ln w="38100">
            <a:solidFill>
              <a:srgbClr val="C0504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52446" y="3773714"/>
            <a:ext cx="0" cy="123232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171829" y="3707483"/>
            <a:ext cx="2815976" cy="0"/>
          </a:xfrm>
          <a:prstGeom prst="line">
            <a:avLst/>
          </a:prstGeom>
          <a:ln w="38100">
            <a:solidFill>
              <a:srgbClr val="C0504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104571" y="2714623"/>
            <a:ext cx="4389235" cy="2291418"/>
            <a:chOff x="2104571" y="2714623"/>
            <a:chExt cx="4389235" cy="229141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493806" y="2739571"/>
              <a:ext cx="0" cy="226647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104571" y="2714623"/>
              <a:ext cx="4355863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286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14400"/>
          </a:xfrm>
        </p:spPr>
        <p:txBody>
          <a:bodyPr/>
          <a:lstStyle/>
          <a:p>
            <a:r>
              <a:rPr lang="en-GB" sz="3600" dirty="0" smtClean="0"/>
              <a:t>Approaches to Decision Making Research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090F0-1821-4709-A183-8684094E6C3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62838" y="1616223"/>
            <a:ext cx="2520280" cy="2511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Decision</a:t>
            </a:r>
          </a:p>
          <a:p>
            <a:pPr algn="ctr"/>
            <a:r>
              <a:rPr lang="en-GB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Making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170750" y="1535088"/>
            <a:ext cx="720080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555126" y="2433836"/>
            <a:ext cx="720080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5206" y="2360275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smtClean="0">
                <a:latin typeface="+mj-lt"/>
              </a:rPr>
              <a:t>Decision Outcomes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7208" y="2219030"/>
            <a:ext cx="1773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latin typeface="+mj-lt"/>
              </a:rPr>
              <a:t>Objectives &amp; Preferences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170751" y="2893715"/>
            <a:ext cx="720080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9" y="2997661"/>
            <a:ext cx="1742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latin typeface="+mj-lt"/>
              </a:rPr>
              <a:t>Uncertainties &amp; Risks 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78833" y="2411556"/>
            <a:ext cx="1859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Content knowledge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827585" y="2471192"/>
            <a:ext cx="720080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170750" y="3551312"/>
            <a:ext cx="720080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2284" y="3727266"/>
            <a:ext cx="1633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latin typeface="+mj-lt"/>
              </a:rPr>
              <a:t>Options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4087399" y="2739769"/>
            <a:ext cx="648072" cy="428738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6512" y="5135488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GB" sz="2000" dirty="0" smtClean="0">
                <a:latin typeface="+mj-lt"/>
              </a:rPr>
              <a:t>Normative: how </a:t>
            </a:r>
            <a:r>
              <a:rPr lang="en-GB" sz="2000" dirty="0">
                <a:latin typeface="+mj-lt"/>
              </a:rPr>
              <a:t>should </a:t>
            </a:r>
            <a:r>
              <a:rPr lang="en-GB" sz="2000" dirty="0" smtClean="0">
                <a:latin typeface="+mj-lt"/>
              </a:rPr>
              <a:t>fully rational decision makers decide (Decision Theory)?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2000" dirty="0" smtClean="0">
                <a:latin typeface="+mj-lt"/>
              </a:rPr>
              <a:t>Descriptive: how do real decision makers decide (Behavioural Decision Research)?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2000" dirty="0" smtClean="0">
                <a:latin typeface="+mj-lt"/>
              </a:rPr>
              <a:t>Prescriptive: how can real decision makers decide better (Decision Analysis)?</a:t>
            </a:r>
            <a:endParaRPr lang="en-GB" sz="20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64834" y="4252228"/>
            <a:ext cx="3525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 smtClean="0">
                <a:latin typeface="+mj-lt"/>
              </a:rPr>
              <a:t>Decision Process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3131840" y="2183160"/>
            <a:ext cx="720080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592" y="1535088"/>
            <a:ext cx="212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latin typeface="+mj-lt"/>
              </a:rPr>
              <a:t>Problem Frame </a:t>
            </a:r>
          </a:p>
          <a:p>
            <a:pPr algn="r"/>
            <a:r>
              <a:rPr lang="en-GB" sz="2000" b="1" dirty="0" smtClean="0">
                <a:latin typeface="+mj-lt"/>
              </a:rPr>
              <a:t>&amp; Structure</a:t>
            </a:r>
            <a:endParaRPr lang="en-GB" sz="2000" b="1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69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Stretching the Distributions - Counterfactuals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31" y="1707410"/>
            <a:ext cx="3135326" cy="1883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4334" y="3653934"/>
            <a:ext cx="789810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0" dirty="0" smtClean="0"/>
              <a:t>DA: Can </a:t>
            </a:r>
            <a:r>
              <a:rPr lang="en-US" b="0" dirty="0"/>
              <a:t>you think about an explanation under which the true answer is lower than your initial lowest estimate? Yes (Y) or No (N)</a:t>
            </a:r>
            <a:r>
              <a:rPr lang="en-US" b="0" dirty="0" smtClean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5005625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0" dirty="0" smtClean="0"/>
              <a:t>If YES, adjust the lowest estimate DOWNWARDS.</a:t>
            </a:r>
            <a:endParaRPr lang="en-US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924" y="1707412"/>
            <a:ext cx="4086410" cy="193954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074657" y="2155175"/>
            <a:ext cx="171982" cy="8599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9992" y="5661248"/>
            <a:ext cx="4332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(The same protocol for the upper bound.)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7665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964488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Stretching the Distributions – Hypothetical Bet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31" y="1666760"/>
            <a:ext cx="3135326" cy="1883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0012" y="3738723"/>
            <a:ext cx="817046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0" dirty="0" smtClean="0"/>
              <a:t>DA</a:t>
            </a:r>
            <a:r>
              <a:rPr lang="en-US" b="0" dirty="0"/>
              <a:t>: Consider a bet where you have to pay US$100 if the true value is below your initial estimate and receive US$1 otherwise. Would you take </a:t>
            </a:r>
            <a:r>
              <a:rPr lang="en-US" b="0" dirty="0" smtClean="0"/>
              <a:t>this bet, Yes </a:t>
            </a:r>
            <a:r>
              <a:rPr lang="en-US" b="0" dirty="0"/>
              <a:t>(Y) or No (N)</a:t>
            </a:r>
            <a:r>
              <a:rPr lang="en-US" b="0" dirty="0" smtClean="0"/>
              <a:t>?</a:t>
            </a:r>
            <a:endParaRPr lang="en-US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924" y="1666762"/>
            <a:ext cx="4086410" cy="193954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074657" y="2114525"/>
            <a:ext cx="171982" cy="8599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83768" y="5949280"/>
            <a:ext cx="634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(The same protocol for the upper bound.)</a:t>
            </a:r>
            <a:endParaRPr lang="en-US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501317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DA: If NO </a:t>
            </a:r>
            <a:r>
              <a:rPr lang="en-US" b="0" dirty="0"/>
              <a:t>adjust the lowest </a:t>
            </a:r>
            <a:r>
              <a:rPr lang="en-US" b="0" dirty="0" smtClean="0"/>
              <a:t>estimate DOWNWARDS </a:t>
            </a:r>
            <a:r>
              <a:rPr lang="en-US" b="0" dirty="0"/>
              <a:t>so you would take this </a:t>
            </a:r>
            <a:r>
              <a:rPr lang="en-US" b="0" dirty="0" smtClean="0"/>
              <a:t>bet.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378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384"/>
            <a:ext cx="8229600" cy="914400"/>
          </a:xfrm>
        </p:spPr>
        <p:txBody>
          <a:bodyPr/>
          <a:lstStyle/>
          <a:p>
            <a:r>
              <a:rPr lang="en-US" dirty="0" smtClean="0"/>
              <a:t>Calibrating the Median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405" y="1335076"/>
            <a:ext cx="4259968" cy="2021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31" y="1473188"/>
            <a:ext cx="3135326" cy="1883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3573016"/>
            <a:ext cx="835292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 </a:t>
            </a:r>
            <a:r>
              <a:rPr lang="en-US" b="0" dirty="0" smtClean="0"/>
              <a:t>DA: If </a:t>
            </a:r>
            <a:r>
              <a:rPr lang="en-US" b="0" dirty="0"/>
              <a:t>you had to place a bet on either side of your </a:t>
            </a:r>
            <a:r>
              <a:rPr lang="en-US" b="0" dirty="0" smtClean="0"/>
              <a:t>Median (80 days), </a:t>
            </a:r>
            <a:r>
              <a:rPr lang="en-US" b="0" dirty="0"/>
              <a:t>which side would you bet on, </a:t>
            </a:r>
            <a:r>
              <a:rPr lang="en-US" b="0" dirty="0" smtClean="0"/>
              <a:t>above, below, </a:t>
            </a:r>
            <a:r>
              <a:rPr lang="en-US" b="0" dirty="0"/>
              <a:t>or at the </a:t>
            </a:r>
            <a:r>
              <a:rPr lang="en-US" b="0" dirty="0" smtClean="0"/>
              <a:t>Median?</a:t>
            </a:r>
            <a:endParaRPr lang="en-US" b="0" dirty="0"/>
          </a:p>
        </p:txBody>
      </p:sp>
      <p:sp>
        <p:nvSpPr>
          <p:cNvPr id="7" name="TextBox 6"/>
          <p:cNvSpPr txBox="1"/>
          <p:nvPr/>
        </p:nvSpPr>
        <p:spPr>
          <a:xfrm>
            <a:off x="689911" y="4767535"/>
            <a:ext cx="2801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Expert: Higher side</a:t>
            </a:r>
            <a:endParaRPr lang="en-US" b="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229200"/>
            <a:ext cx="84807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DA: Since </a:t>
            </a:r>
            <a:r>
              <a:rPr lang="en-US" b="0" dirty="0"/>
              <a:t>you would bet on the higher </a:t>
            </a:r>
            <a:r>
              <a:rPr lang="en-US" b="0" dirty="0" smtClean="0"/>
              <a:t>side, adjust </a:t>
            </a:r>
            <a:r>
              <a:rPr lang="en-US" b="0" dirty="0"/>
              <a:t>the Median UPWARD so that you would be indifferent between betting on the upper or lower side.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919417" y="1984180"/>
            <a:ext cx="721173" cy="6742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0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94093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Accuracy of Judgments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1" y="1513897"/>
            <a:ext cx="4385892" cy="2635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13897"/>
            <a:ext cx="4385893" cy="2635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167" y="1536514"/>
            <a:ext cx="96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Expert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88335" y="1543771"/>
            <a:ext cx="96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Expert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6563" y="4243455"/>
            <a:ext cx="4814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Who provided a more accurate distribution? </a:t>
            </a:r>
            <a:endParaRPr lang="en-US" sz="2000" dirty="0"/>
          </a:p>
        </p:txBody>
      </p:sp>
      <p:pic>
        <p:nvPicPr>
          <p:cNvPr id="10" name="Picture 9" descr="Eq MW Scoring Rul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6" y="5062663"/>
            <a:ext cx="7609114" cy="1128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3768" y="6165304"/>
            <a:ext cx="353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Matheson and Winkler Scoring Rule</a:t>
            </a:r>
            <a:endParaRPr lang="en-US" dirty="0"/>
          </a:p>
        </p:txBody>
      </p:sp>
      <p:pic>
        <p:nvPicPr>
          <p:cNvPr id="14" name="Picture 13" descr="CodeCogsEqn (18)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467" y="1621855"/>
            <a:ext cx="498482" cy="291248"/>
          </a:xfrm>
          <a:prstGeom prst="rect">
            <a:avLst/>
          </a:prstGeom>
        </p:spPr>
      </p:pic>
      <p:pic>
        <p:nvPicPr>
          <p:cNvPr id="15" name="Picture 14" descr="CodeCogsEqn (18)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1636927"/>
            <a:ext cx="498482" cy="29124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775403" y="2017293"/>
            <a:ext cx="0" cy="1805215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67001" y="3740869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x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= 88</a:t>
            </a:r>
            <a:endParaRPr lang="en-US" sz="16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327445" y="2017293"/>
            <a:ext cx="0" cy="1805215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19043" y="3740869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x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= 88</a:t>
            </a:r>
            <a:endParaRPr lang="en-US" sz="1600" dirty="0"/>
          </a:p>
        </p:txBody>
      </p:sp>
      <p:sp>
        <p:nvSpPr>
          <p:cNvPr id="43" name="Freeform 42"/>
          <p:cNvSpPr/>
          <p:nvPr/>
        </p:nvSpPr>
        <p:spPr>
          <a:xfrm>
            <a:off x="1585017" y="2580687"/>
            <a:ext cx="1176457" cy="1009073"/>
          </a:xfrm>
          <a:custGeom>
            <a:avLst/>
            <a:gdLst>
              <a:gd name="connsiteX0" fmla="*/ 1161690 w 1176457"/>
              <a:gd name="connsiteY0" fmla="*/ 989384 h 1009073"/>
              <a:gd name="connsiteX1" fmla="*/ 1161690 w 1176457"/>
              <a:gd name="connsiteY1" fmla="*/ 989384 h 1009073"/>
              <a:gd name="connsiteX2" fmla="*/ 684216 w 1176457"/>
              <a:gd name="connsiteY2" fmla="*/ 994306 h 1009073"/>
              <a:gd name="connsiteX3" fmla="*/ 625147 w 1176457"/>
              <a:gd name="connsiteY3" fmla="*/ 1004150 h 1009073"/>
              <a:gd name="connsiteX4" fmla="*/ 477475 w 1176457"/>
              <a:gd name="connsiteY4" fmla="*/ 1009073 h 1009073"/>
              <a:gd name="connsiteX5" fmla="*/ 0 w 1176457"/>
              <a:gd name="connsiteY5" fmla="*/ 1009073 h 1009073"/>
              <a:gd name="connsiteX6" fmla="*/ 162440 w 1176457"/>
              <a:gd name="connsiteY6" fmla="*/ 881093 h 1009073"/>
              <a:gd name="connsiteX7" fmla="*/ 836811 w 1176457"/>
              <a:gd name="connsiteY7" fmla="*/ 246116 h 1009073"/>
              <a:gd name="connsiteX8" fmla="*/ 1176457 w 1176457"/>
              <a:gd name="connsiteY8" fmla="*/ 0 h 1009073"/>
              <a:gd name="connsiteX9" fmla="*/ 1161690 w 1176457"/>
              <a:gd name="connsiteY9" fmla="*/ 989384 h 100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6457" h="1009073">
                <a:moveTo>
                  <a:pt x="1161690" y="989384"/>
                </a:moveTo>
                <a:lnTo>
                  <a:pt x="1161690" y="989384"/>
                </a:lnTo>
                <a:lnTo>
                  <a:pt x="684216" y="994306"/>
                </a:lnTo>
                <a:cubicBezTo>
                  <a:pt x="592799" y="996064"/>
                  <a:pt x="696238" y="1000088"/>
                  <a:pt x="625147" y="1004150"/>
                </a:cubicBezTo>
                <a:cubicBezTo>
                  <a:pt x="575976" y="1006960"/>
                  <a:pt x="526725" y="1008685"/>
                  <a:pt x="477475" y="1009073"/>
                </a:cubicBezTo>
                <a:lnTo>
                  <a:pt x="0" y="1009073"/>
                </a:lnTo>
                <a:lnTo>
                  <a:pt x="162440" y="881093"/>
                </a:lnTo>
                <a:lnTo>
                  <a:pt x="836811" y="246116"/>
                </a:lnTo>
                <a:lnTo>
                  <a:pt x="1176457" y="0"/>
                </a:lnTo>
                <a:lnTo>
                  <a:pt x="1161690" y="989384"/>
                </a:lnTo>
                <a:close/>
              </a:path>
            </a:pathLst>
          </a:custGeom>
          <a:solidFill>
            <a:srgbClr val="93CDDD"/>
          </a:solidFill>
          <a:ln>
            <a:solidFill>
              <a:srgbClr val="B9CD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786087" y="2014622"/>
            <a:ext cx="900801" cy="502075"/>
          </a:xfrm>
          <a:custGeom>
            <a:avLst/>
            <a:gdLst>
              <a:gd name="connsiteX0" fmla="*/ 900801 w 900801"/>
              <a:gd name="connsiteY0" fmla="*/ 0 h 502075"/>
              <a:gd name="connsiteX1" fmla="*/ 900801 w 900801"/>
              <a:gd name="connsiteY1" fmla="*/ 0 h 502075"/>
              <a:gd name="connsiteX2" fmla="*/ 0 w 900801"/>
              <a:gd name="connsiteY2" fmla="*/ 4922 h 502075"/>
              <a:gd name="connsiteX3" fmla="*/ 9844 w 900801"/>
              <a:gd name="connsiteY3" fmla="*/ 502075 h 502075"/>
              <a:gd name="connsiteX4" fmla="*/ 477474 w 900801"/>
              <a:gd name="connsiteY4" fmla="*/ 172281 h 502075"/>
              <a:gd name="connsiteX5" fmla="*/ 900801 w 900801"/>
              <a:gd name="connsiteY5" fmla="*/ 0 h 50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801" h="502075">
                <a:moveTo>
                  <a:pt x="900801" y="0"/>
                </a:moveTo>
                <a:lnTo>
                  <a:pt x="900801" y="0"/>
                </a:lnTo>
                <a:lnTo>
                  <a:pt x="0" y="4922"/>
                </a:lnTo>
                <a:lnTo>
                  <a:pt x="9844" y="502075"/>
                </a:lnTo>
                <a:lnTo>
                  <a:pt x="477474" y="172281"/>
                </a:lnTo>
                <a:lnTo>
                  <a:pt x="900801" y="0"/>
                </a:lnTo>
                <a:close/>
              </a:path>
            </a:pathLst>
          </a:custGeom>
          <a:solidFill>
            <a:srgbClr val="93CDDD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281751" y="2452707"/>
            <a:ext cx="2028034" cy="1132130"/>
          </a:xfrm>
          <a:custGeom>
            <a:avLst/>
            <a:gdLst>
              <a:gd name="connsiteX0" fmla="*/ 2028034 w 2028034"/>
              <a:gd name="connsiteY0" fmla="*/ 1127208 h 1132130"/>
              <a:gd name="connsiteX1" fmla="*/ 0 w 2028034"/>
              <a:gd name="connsiteY1" fmla="*/ 1132130 h 1132130"/>
              <a:gd name="connsiteX2" fmla="*/ 383948 w 2028034"/>
              <a:gd name="connsiteY2" fmla="*/ 994306 h 1132130"/>
              <a:gd name="connsiteX3" fmla="*/ 1255215 w 2028034"/>
              <a:gd name="connsiteY3" fmla="*/ 383940 h 1132130"/>
              <a:gd name="connsiteX4" fmla="*/ 2028034 w 2028034"/>
              <a:gd name="connsiteY4" fmla="*/ 0 h 1132130"/>
              <a:gd name="connsiteX5" fmla="*/ 2028034 w 2028034"/>
              <a:gd name="connsiteY5" fmla="*/ 1127208 h 113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8034" h="1132130">
                <a:moveTo>
                  <a:pt x="2028034" y="1127208"/>
                </a:moveTo>
                <a:lnTo>
                  <a:pt x="0" y="1132130"/>
                </a:lnTo>
                <a:lnTo>
                  <a:pt x="383948" y="994306"/>
                </a:lnTo>
                <a:lnTo>
                  <a:pt x="1255215" y="383940"/>
                </a:lnTo>
                <a:lnTo>
                  <a:pt x="2028034" y="0"/>
                </a:lnTo>
                <a:cubicBezTo>
                  <a:pt x="2026393" y="375736"/>
                  <a:pt x="2024753" y="751472"/>
                  <a:pt x="2028034" y="1127208"/>
                </a:cubicBezTo>
                <a:close/>
              </a:path>
            </a:pathLst>
          </a:custGeom>
          <a:solidFill>
            <a:srgbClr val="D99694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339320" y="2024467"/>
            <a:ext cx="1348741" cy="383939"/>
          </a:xfrm>
          <a:custGeom>
            <a:avLst/>
            <a:gdLst>
              <a:gd name="connsiteX0" fmla="*/ 0 w 1348741"/>
              <a:gd name="connsiteY0" fmla="*/ 0 h 383939"/>
              <a:gd name="connsiteX1" fmla="*/ 1348741 w 1348741"/>
              <a:gd name="connsiteY1" fmla="*/ 4922 h 383939"/>
              <a:gd name="connsiteX2" fmla="*/ 516853 w 1348741"/>
              <a:gd name="connsiteY2" fmla="*/ 137824 h 383939"/>
              <a:gd name="connsiteX3" fmla="*/ 4922 w 1348741"/>
              <a:gd name="connsiteY3" fmla="*/ 383939 h 383939"/>
              <a:gd name="connsiteX4" fmla="*/ 0 w 1348741"/>
              <a:gd name="connsiteY4" fmla="*/ 0 h 38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1" h="383939">
                <a:moveTo>
                  <a:pt x="0" y="0"/>
                </a:moveTo>
                <a:lnTo>
                  <a:pt x="1348741" y="4922"/>
                </a:lnTo>
                <a:lnTo>
                  <a:pt x="516853" y="137824"/>
                </a:lnTo>
                <a:lnTo>
                  <a:pt x="4922" y="383939"/>
                </a:lnTo>
                <a:cubicBezTo>
                  <a:pt x="3281" y="255959"/>
                  <a:pt x="1641" y="127980"/>
                  <a:pt x="0" y="0"/>
                </a:cubicBezTo>
                <a:close/>
              </a:path>
            </a:pathLst>
          </a:custGeom>
          <a:solidFill>
            <a:srgbClr val="D99694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119251" y="4243455"/>
            <a:ext cx="2568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Expert 1 (smaller area)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527475" y="1058771"/>
            <a:ext cx="236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 value: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dirty="0"/>
              <a:t> </a:t>
            </a:r>
            <a:r>
              <a:rPr lang="en-US" dirty="0" smtClean="0"/>
              <a:t>= 88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3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3" grpId="0" animBg="1"/>
      <p:bldP spid="44" grpId="0" animBg="1"/>
      <p:bldP spid="45" grpId="0" animBg="1"/>
      <p:bldP spid="48" grpId="0" animBg="1"/>
      <p:bldP spid="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686800" cy="9144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72000"/>
          </a:xfrm>
        </p:spPr>
        <p:txBody>
          <a:bodyPr/>
          <a:lstStyle/>
          <a:p>
            <a:r>
              <a:rPr lang="en-US" dirty="0" smtClean="0"/>
              <a:t>Relevant cognitive and motivational biases may </a:t>
            </a:r>
            <a:r>
              <a:rPr lang="en-US" dirty="0" smtClean="0"/>
              <a:t>significantly distort </a:t>
            </a:r>
            <a:r>
              <a:rPr lang="en-US" dirty="0" smtClean="0"/>
              <a:t>the decision analysis</a:t>
            </a:r>
          </a:p>
          <a:p>
            <a:r>
              <a:rPr lang="en-US" dirty="0" smtClean="0"/>
              <a:t>We identified these biases for each </a:t>
            </a:r>
            <a:r>
              <a:rPr lang="en-US" dirty="0" err="1" smtClean="0"/>
              <a:t>modelling</a:t>
            </a:r>
            <a:r>
              <a:rPr lang="en-US" dirty="0" smtClean="0"/>
              <a:t> step in Risk and Decision Analysis</a:t>
            </a:r>
          </a:p>
          <a:p>
            <a:r>
              <a:rPr lang="en-US" dirty="0" smtClean="0"/>
              <a:t>We are starting a program of </a:t>
            </a:r>
            <a:r>
              <a:rPr lang="en-US" dirty="0" smtClean="0"/>
              <a:t>evaluating the effectiveness </a:t>
            </a:r>
            <a:r>
              <a:rPr lang="en-US" dirty="0" smtClean="0"/>
              <a:t>of sophisticated </a:t>
            </a:r>
            <a:r>
              <a:rPr lang="en-US" dirty="0" err="1" smtClean="0"/>
              <a:t>debiasing</a:t>
            </a:r>
            <a:r>
              <a:rPr lang="en-US" dirty="0" smtClean="0"/>
              <a:t> tools </a:t>
            </a:r>
            <a:r>
              <a:rPr lang="en-US" dirty="0" smtClean="0"/>
              <a:t>employed </a:t>
            </a:r>
            <a:r>
              <a:rPr lang="en-US" dirty="0" smtClean="0"/>
              <a:t>by decision analysts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32E-6916-4F75-8F7E-714ABF9CCE30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54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914400"/>
          </a:xfrm>
        </p:spPr>
        <p:txBody>
          <a:bodyPr/>
          <a:lstStyle/>
          <a:p>
            <a:pPr algn="ctr"/>
            <a:r>
              <a:rPr lang="en-GB" sz="5400" dirty="0" smtClean="0"/>
              <a:t>Thank you </a:t>
            </a:r>
            <a:br>
              <a:rPr lang="en-GB" sz="5400" dirty="0" smtClean="0"/>
            </a:br>
            <a:r>
              <a:rPr lang="en-GB" sz="5400" dirty="0" smtClean="0"/>
              <a:t>for your attention!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5373216"/>
            <a:ext cx="5112568" cy="115212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Contact: Dr Gilberto Montibeller </a:t>
            </a:r>
          </a:p>
          <a:p>
            <a:pPr marL="0" indent="0">
              <a:buNone/>
            </a:pPr>
            <a:r>
              <a:rPr lang="en-GB" sz="2400" dirty="0" smtClean="0"/>
              <a:t>Email: </a:t>
            </a:r>
            <a:r>
              <a:rPr lang="en-GB" sz="2400" dirty="0" smtClean="0">
                <a:hlinkClick r:id="rId2"/>
              </a:rPr>
              <a:t>g.montibeller@lse.ac.uk</a:t>
            </a:r>
            <a:endParaRPr lang="en-GB" sz="2400" dirty="0" smtClean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8245" y="2564904"/>
            <a:ext cx="929856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For more details:</a:t>
            </a:r>
          </a:p>
          <a:p>
            <a:pPr marL="84138" algn="l"/>
            <a:r>
              <a:rPr lang="en-US" b="0" dirty="0" smtClean="0"/>
              <a:t>Montibeller and von </a:t>
            </a:r>
            <a:r>
              <a:rPr lang="en-US" b="0" dirty="0" err="1" smtClean="0"/>
              <a:t>Winterfeldt</a:t>
            </a:r>
            <a:r>
              <a:rPr lang="en-US" b="0" dirty="0" smtClean="0"/>
              <a:t> (2015). </a:t>
            </a:r>
            <a:r>
              <a:rPr lang="en-GB" b="0" dirty="0" smtClean="0"/>
              <a:t>Cognitive and </a:t>
            </a:r>
            <a:r>
              <a:rPr lang="en-GB" b="0" dirty="0"/>
              <a:t>Motivational </a:t>
            </a:r>
            <a:r>
              <a:rPr lang="en-GB" b="0" dirty="0" smtClean="0"/>
              <a:t>Biases in </a:t>
            </a:r>
            <a:r>
              <a:rPr lang="en-GB" b="0" dirty="0"/>
              <a:t>Risk and Decision </a:t>
            </a:r>
            <a:r>
              <a:rPr lang="en-GB" b="0" dirty="0" smtClean="0"/>
              <a:t>Analysis</a:t>
            </a:r>
            <a:r>
              <a:rPr lang="en-US" b="0" dirty="0" smtClean="0"/>
              <a:t>. </a:t>
            </a:r>
            <a:r>
              <a:rPr lang="en-US" b="0" i="1" dirty="0" smtClean="0"/>
              <a:t>Risk Analysis</a:t>
            </a:r>
            <a:r>
              <a:rPr lang="en-US" b="0" dirty="0" smtClean="0"/>
              <a:t> (forthcoming)</a:t>
            </a:r>
          </a:p>
          <a:p>
            <a:pPr marL="84138" algn="l"/>
            <a:endParaRPr lang="en-US" sz="900" b="0" dirty="0" smtClean="0"/>
          </a:p>
          <a:p>
            <a:pPr marL="84138" algn="l"/>
            <a:r>
              <a:rPr lang="en-US" b="0" dirty="0" err="1" smtClean="0"/>
              <a:t>Ferretti</a:t>
            </a:r>
            <a:r>
              <a:rPr lang="en-US" b="0" dirty="0"/>
              <a:t>, </a:t>
            </a:r>
            <a:r>
              <a:rPr lang="en-US" b="0" dirty="0" err="1"/>
              <a:t>Guney</a:t>
            </a:r>
            <a:r>
              <a:rPr lang="en-US" b="0" dirty="0"/>
              <a:t>, Montibeller and von </a:t>
            </a:r>
            <a:r>
              <a:rPr lang="en-US" b="0" dirty="0" err="1"/>
              <a:t>Winterfeldt</a:t>
            </a:r>
            <a:r>
              <a:rPr lang="en-US" b="0" dirty="0"/>
              <a:t> (2015). Testing Best Practices to Reduce the Overconfidence Bias in Multi-Criteria Decision Analysis. Proceedings of HICSS 2015 (under review).</a:t>
            </a:r>
            <a:endParaRPr lang="en-US" b="0" dirty="0">
              <a:solidFill>
                <a:srgbClr val="FF0000"/>
              </a:solidFill>
            </a:endParaRPr>
          </a:p>
          <a:p>
            <a:pPr marL="84138" algn="l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6379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32E-6916-4F75-8F7E-714ABF9CCE30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 descr="Screen Shot 2015-03-24 at 22.38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" y="922859"/>
            <a:ext cx="9144000" cy="4824536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19672" y="692696"/>
            <a:ext cx="6048672" cy="13112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accent1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pitchFamily="-65" charset="0"/>
                <a:ea typeface="ＭＳ Ｐゴシック" pitchFamily="-65" charset="-128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pitchFamily="-65" charset="0"/>
                <a:ea typeface="ＭＳ Ｐゴシック" pitchFamily="-65" charset="-128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pitchFamily="-65" charset="0"/>
                <a:ea typeface="ＭＳ Ｐゴシック" pitchFamily="-65" charset="-128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pitchFamily="-65" charset="0"/>
                <a:ea typeface="ＭＳ Ｐゴシック" pitchFamily="-65" charset="-128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pitchFamily="-65" charset="0"/>
                <a:ea typeface="ＭＳ Ｐゴシック" pitchFamily="-65" charset="-128"/>
              </a:defRPr>
            </a:lvl9pPr>
          </a:lstStyle>
          <a:p>
            <a:r>
              <a:rPr lang="en-US" sz="3200" dirty="0" smtClean="0">
                <a:solidFill>
                  <a:srgbClr val="26316F"/>
                </a:solidFill>
                <a:latin typeface="Arial" charset="0"/>
                <a:ea typeface="MS PGothic" charset="0"/>
              </a:rPr>
              <a:t>The Cognitive Bias Safari</a:t>
            </a:r>
            <a:endParaRPr lang="en-US" sz="3200" dirty="0">
              <a:solidFill>
                <a:srgbClr val="26316F"/>
              </a:solidFill>
              <a:latin typeface="Arial" charset="0"/>
              <a:ea typeface="MS P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266458"/>
            <a:ext cx="2749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89 and growing!!!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3419872" y="5819403"/>
            <a:ext cx="2736304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7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9073008" cy="1143000"/>
          </a:xfrm>
        </p:spPr>
        <p:txBody>
          <a:bodyPr/>
          <a:lstStyle/>
          <a:p>
            <a:r>
              <a:rPr lang="en-US" sz="3200" dirty="0">
                <a:solidFill>
                  <a:srgbClr val="26316F"/>
                </a:solidFill>
                <a:latin typeface="Arial" charset="0"/>
                <a:ea typeface="MS PGothic" charset="0"/>
              </a:rPr>
              <a:t>Two Ways Decision Analysts Deal with Biases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3733800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The easy way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Biases exist and are harmful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Decision analysis helps people overcome these biases</a:t>
            </a:r>
          </a:p>
          <a:p>
            <a:r>
              <a:rPr lang="en-US" dirty="0">
                <a:latin typeface="Arial" charset="0"/>
                <a:ea typeface="MS PGothic" charset="0"/>
              </a:rPr>
              <a:t>The hard way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Some biases can occur in the decision analysis process </a:t>
            </a:r>
            <a:r>
              <a:rPr lang="en-US" b="1" dirty="0" smtClean="0">
                <a:latin typeface="Arial" charset="0"/>
                <a:ea typeface="MS PGothic" charset="0"/>
              </a:rPr>
              <a:t>whenever a judgment is needed</a:t>
            </a:r>
            <a:r>
              <a:rPr lang="en-US" b="1" dirty="0">
                <a:latin typeface="Arial" charset="0"/>
                <a:ea typeface="MS PGothic" charset="0"/>
              </a:rPr>
              <a:t> </a:t>
            </a:r>
            <a:r>
              <a:rPr lang="en-US" b="1" dirty="0" smtClean="0">
                <a:latin typeface="Arial" charset="0"/>
                <a:ea typeface="MS PGothic" charset="0"/>
              </a:rPr>
              <a:t>in the model </a:t>
            </a:r>
            <a:r>
              <a:rPr lang="en-US" dirty="0" smtClean="0">
                <a:latin typeface="Arial" charset="0"/>
                <a:ea typeface="MS PGothic" charset="0"/>
              </a:rPr>
              <a:t>and </a:t>
            </a:r>
            <a:r>
              <a:rPr lang="en-US" dirty="0">
                <a:latin typeface="Arial" charset="0"/>
                <a:ea typeface="MS PGothic" charset="0"/>
              </a:rPr>
              <a:t>may distort the analysis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Need to understand and correct for these biases in decision analysis</a:t>
            </a:r>
          </a:p>
          <a:p>
            <a:pPr lvl="1"/>
            <a:endParaRPr lang="en-US" dirty="0">
              <a:latin typeface="Arial" charset="0"/>
              <a:ea typeface="MS PGothic" charset="0"/>
            </a:endParaRPr>
          </a:p>
          <a:p>
            <a:pPr lvl="1"/>
            <a:endParaRPr lang="en-US" dirty="0">
              <a:latin typeface="Arial" charset="0"/>
              <a:ea typeface="MS PGothic" charset="0"/>
            </a:endParaRPr>
          </a:p>
          <a:p>
            <a:pPr lvl="1"/>
            <a:endParaRPr lang="en-US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9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Judgements in Modelling Uncertainty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595" y="6309320"/>
            <a:ext cx="792088" cy="481757"/>
          </a:xfrm>
        </p:spPr>
        <p:txBody>
          <a:bodyPr/>
          <a:lstStyle/>
          <a:p>
            <a:fld id="{16F7C32E-6916-4F75-8F7E-714ABF9CCE30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043608" y="3356993"/>
            <a:ext cx="936104" cy="648072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-182563" algn="ctr"/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GB" sz="20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915816" y="3356993"/>
            <a:ext cx="936104" cy="648072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-182563" algn="ctr"/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GB" sz="20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20072" y="3429001"/>
            <a:ext cx="936104" cy="648072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-182563" algn="ctr"/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GB" sz="2000" baseline="-25000" dirty="0">
                <a:latin typeface="Arial" pitchFamily="34" charset="0"/>
                <a:cs typeface="Arial" pitchFamily="34" charset="0"/>
              </a:rPr>
              <a:t>M</a:t>
            </a:r>
            <a:endParaRPr lang="en-GB" sz="20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3429001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...</a:t>
            </a:r>
            <a:endParaRPr lang="en-GB" sz="3200" b="1" dirty="0"/>
          </a:p>
        </p:txBody>
      </p:sp>
      <p:sp>
        <p:nvSpPr>
          <p:cNvPr id="9" name="Oval 8"/>
          <p:cNvSpPr/>
          <p:nvPr/>
        </p:nvSpPr>
        <p:spPr>
          <a:xfrm>
            <a:off x="2915816" y="4653137"/>
            <a:ext cx="936104" cy="648072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-182563" algn="ctr"/>
            <a:r>
              <a:rPr lang="en-GB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GB" sz="2000" baseline="-25000" dirty="0" err="1">
                <a:latin typeface="Arial" pitchFamily="34" charset="0"/>
                <a:cs typeface="Arial" pitchFamily="34" charset="0"/>
              </a:rPr>
              <a:t>t</a:t>
            </a:r>
            <a:endParaRPr lang="en-GB" sz="20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stCxn id="5" idx="4"/>
            <a:endCxn id="9" idx="1"/>
          </p:cNvCxnSpPr>
          <p:nvPr/>
        </p:nvCxnSpPr>
        <p:spPr>
          <a:xfrm rot="16200000" flipH="1">
            <a:off x="1910792" y="3605932"/>
            <a:ext cx="742980" cy="15412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4"/>
            <a:endCxn id="9" idx="0"/>
          </p:cNvCxnSpPr>
          <p:nvPr/>
        </p:nvCxnSpPr>
        <p:spPr>
          <a:xfrm rot="5400000">
            <a:off x="3059832" y="4329101"/>
            <a:ext cx="64807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4"/>
            <a:endCxn id="9" idx="7"/>
          </p:cNvCxnSpPr>
          <p:nvPr/>
        </p:nvCxnSpPr>
        <p:spPr>
          <a:xfrm rot="5400000">
            <a:off x="4365992" y="3425913"/>
            <a:ext cx="670972" cy="19732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e Callout 2 12"/>
          <p:cNvSpPr/>
          <p:nvPr/>
        </p:nvSpPr>
        <p:spPr>
          <a:xfrm>
            <a:off x="6876256" y="2060848"/>
            <a:ext cx="2267744" cy="83099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1926"/>
              <a:gd name="adj6" fmla="val -32899"/>
            </a:avLst>
          </a:prstGeom>
          <a:noFill/>
          <a:ln cap="rnd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Eliciting distributions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Line 55"/>
          <p:cNvSpPr>
            <a:spLocks noChangeShapeType="1"/>
          </p:cNvSpPr>
          <p:nvPr/>
        </p:nvSpPr>
        <p:spPr bwMode="auto">
          <a:xfrm>
            <a:off x="467544" y="2924945"/>
            <a:ext cx="1224136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56"/>
          <p:cNvSpPr>
            <a:spLocks noChangeShapeType="1"/>
          </p:cNvSpPr>
          <p:nvPr/>
        </p:nvSpPr>
        <p:spPr bwMode="auto">
          <a:xfrm flipV="1">
            <a:off x="467544" y="2132856"/>
            <a:ext cx="248" cy="7920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7"/>
          <p:cNvSpPr txBox="1">
            <a:spLocks noChangeArrowheads="1"/>
          </p:cNvSpPr>
          <p:nvPr/>
        </p:nvSpPr>
        <p:spPr bwMode="auto">
          <a:xfrm>
            <a:off x="1532881" y="2915653"/>
            <a:ext cx="39786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>
              <a:buFontTx/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GB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 rot="182323">
            <a:off x="508908" y="2276873"/>
            <a:ext cx="1094355" cy="648072"/>
          </a:xfrm>
          <a:custGeom>
            <a:avLst/>
            <a:gdLst>
              <a:gd name="connsiteX0" fmla="*/ 0 w 1104405"/>
              <a:gd name="connsiteY0" fmla="*/ 445324 h 445324"/>
              <a:gd name="connsiteX1" fmla="*/ 249382 w 1104405"/>
              <a:gd name="connsiteY1" fmla="*/ 374072 h 445324"/>
              <a:gd name="connsiteX2" fmla="*/ 486888 w 1104405"/>
              <a:gd name="connsiteY2" fmla="*/ 17813 h 445324"/>
              <a:gd name="connsiteX3" fmla="*/ 748145 w 1104405"/>
              <a:gd name="connsiteY3" fmla="*/ 267194 h 445324"/>
              <a:gd name="connsiteX4" fmla="*/ 1104405 w 1104405"/>
              <a:gd name="connsiteY4" fmla="*/ 421574 h 44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405" h="445324">
                <a:moveTo>
                  <a:pt x="0" y="445324"/>
                </a:moveTo>
                <a:cubicBezTo>
                  <a:pt x="84117" y="445324"/>
                  <a:pt x="168234" y="445324"/>
                  <a:pt x="249382" y="374072"/>
                </a:cubicBezTo>
                <a:cubicBezTo>
                  <a:pt x="330530" y="302820"/>
                  <a:pt x="403761" y="35626"/>
                  <a:pt x="486888" y="17813"/>
                </a:cubicBezTo>
                <a:cubicBezTo>
                  <a:pt x="570015" y="0"/>
                  <a:pt x="645226" y="199901"/>
                  <a:pt x="748145" y="267194"/>
                </a:cubicBezTo>
                <a:cubicBezTo>
                  <a:pt x="851064" y="334487"/>
                  <a:pt x="1047008" y="405740"/>
                  <a:pt x="1104405" y="42157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GB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55"/>
          <p:cNvSpPr>
            <a:spLocks noChangeShapeType="1"/>
          </p:cNvSpPr>
          <p:nvPr/>
        </p:nvSpPr>
        <p:spPr bwMode="auto">
          <a:xfrm>
            <a:off x="2674835" y="2953495"/>
            <a:ext cx="1224136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56"/>
          <p:cNvSpPr>
            <a:spLocks noChangeShapeType="1"/>
          </p:cNvSpPr>
          <p:nvPr/>
        </p:nvSpPr>
        <p:spPr bwMode="auto">
          <a:xfrm flipV="1">
            <a:off x="2674835" y="2161406"/>
            <a:ext cx="248" cy="7920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3740172" y="2944203"/>
            <a:ext cx="39786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>
              <a:buFontTx/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GB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771800" y="2244453"/>
            <a:ext cx="847725" cy="695325"/>
          </a:xfrm>
          <a:custGeom>
            <a:avLst/>
            <a:gdLst>
              <a:gd name="connsiteX0" fmla="*/ 0 w 847725"/>
              <a:gd name="connsiteY0" fmla="*/ 695325 h 695325"/>
              <a:gd name="connsiteX1" fmla="*/ 247650 w 847725"/>
              <a:gd name="connsiteY1" fmla="*/ 666750 h 695325"/>
              <a:gd name="connsiteX2" fmla="*/ 323850 w 847725"/>
              <a:gd name="connsiteY2" fmla="*/ 571500 h 695325"/>
              <a:gd name="connsiteX3" fmla="*/ 419100 w 847725"/>
              <a:gd name="connsiteY3" fmla="*/ 228600 h 695325"/>
              <a:gd name="connsiteX4" fmla="*/ 466725 w 847725"/>
              <a:gd name="connsiteY4" fmla="*/ 47625 h 695325"/>
              <a:gd name="connsiteX5" fmla="*/ 542925 w 847725"/>
              <a:gd name="connsiteY5" fmla="*/ 19050 h 695325"/>
              <a:gd name="connsiteX6" fmla="*/ 581025 w 847725"/>
              <a:gd name="connsiteY6" fmla="*/ 161925 h 695325"/>
              <a:gd name="connsiteX7" fmla="*/ 619125 w 847725"/>
              <a:gd name="connsiteY7" fmla="*/ 390525 h 695325"/>
              <a:gd name="connsiteX8" fmla="*/ 676275 w 847725"/>
              <a:gd name="connsiteY8" fmla="*/ 590550 h 695325"/>
              <a:gd name="connsiteX9" fmla="*/ 847725 w 847725"/>
              <a:gd name="connsiteY9" fmla="*/ 68580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7725" h="695325">
                <a:moveTo>
                  <a:pt x="0" y="695325"/>
                </a:moveTo>
                <a:cubicBezTo>
                  <a:pt x="96837" y="691356"/>
                  <a:pt x="193675" y="687388"/>
                  <a:pt x="247650" y="666750"/>
                </a:cubicBezTo>
                <a:cubicBezTo>
                  <a:pt x="301625" y="646113"/>
                  <a:pt x="295275" y="644525"/>
                  <a:pt x="323850" y="571500"/>
                </a:cubicBezTo>
                <a:cubicBezTo>
                  <a:pt x="352425" y="498475"/>
                  <a:pt x="395288" y="315913"/>
                  <a:pt x="419100" y="228600"/>
                </a:cubicBezTo>
                <a:cubicBezTo>
                  <a:pt x="442913" y="141288"/>
                  <a:pt x="446087" y="82550"/>
                  <a:pt x="466725" y="47625"/>
                </a:cubicBezTo>
                <a:cubicBezTo>
                  <a:pt x="487363" y="12700"/>
                  <a:pt x="523875" y="0"/>
                  <a:pt x="542925" y="19050"/>
                </a:cubicBezTo>
                <a:cubicBezTo>
                  <a:pt x="561975" y="38100"/>
                  <a:pt x="568325" y="100013"/>
                  <a:pt x="581025" y="161925"/>
                </a:cubicBezTo>
                <a:cubicBezTo>
                  <a:pt x="593725" y="223838"/>
                  <a:pt x="603250" y="319088"/>
                  <a:pt x="619125" y="390525"/>
                </a:cubicBezTo>
                <a:cubicBezTo>
                  <a:pt x="635000" y="461962"/>
                  <a:pt x="638175" y="541338"/>
                  <a:pt x="676275" y="590550"/>
                </a:cubicBezTo>
                <a:cubicBezTo>
                  <a:pt x="714375" y="639763"/>
                  <a:pt x="815975" y="681038"/>
                  <a:pt x="847725" y="68580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GB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55"/>
          <p:cNvSpPr>
            <a:spLocks noChangeShapeType="1"/>
          </p:cNvSpPr>
          <p:nvPr/>
        </p:nvSpPr>
        <p:spPr bwMode="auto">
          <a:xfrm>
            <a:off x="5230561" y="2985915"/>
            <a:ext cx="1224136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56"/>
          <p:cNvSpPr>
            <a:spLocks noChangeShapeType="1"/>
          </p:cNvSpPr>
          <p:nvPr/>
        </p:nvSpPr>
        <p:spPr bwMode="auto">
          <a:xfrm flipV="1">
            <a:off x="5230561" y="2193826"/>
            <a:ext cx="248" cy="7920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57"/>
          <p:cNvSpPr txBox="1">
            <a:spLocks noChangeArrowheads="1"/>
          </p:cNvSpPr>
          <p:nvPr/>
        </p:nvSpPr>
        <p:spPr bwMode="auto">
          <a:xfrm>
            <a:off x="6295898" y="2976623"/>
            <a:ext cx="44114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>
              <a:buFontTx/>
              <a:buNone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GB" baseline="-25000" dirty="0" err="1" smtClean="0">
                <a:latin typeface="Arial" pitchFamily="34" charset="0"/>
                <a:cs typeface="Arial" pitchFamily="34" charset="0"/>
              </a:rPr>
              <a:t>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281661" y="2295128"/>
            <a:ext cx="514350" cy="696912"/>
          </a:xfrm>
          <a:custGeom>
            <a:avLst/>
            <a:gdLst>
              <a:gd name="connsiteX0" fmla="*/ 0 w 514350"/>
              <a:gd name="connsiteY0" fmla="*/ 685800 h 696912"/>
              <a:gd name="connsiteX1" fmla="*/ 190500 w 514350"/>
              <a:gd name="connsiteY1" fmla="*/ 657225 h 696912"/>
              <a:gd name="connsiteX2" fmla="*/ 285750 w 514350"/>
              <a:gd name="connsiteY2" fmla="*/ 447675 h 696912"/>
              <a:gd name="connsiteX3" fmla="*/ 390525 w 514350"/>
              <a:gd name="connsiteY3" fmla="*/ 104775 h 696912"/>
              <a:gd name="connsiteX4" fmla="*/ 514350 w 514350"/>
              <a:gd name="connsiteY4" fmla="*/ 0 h 69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696912">
                <a:moveTo>
                  <a:pt x="0" y="685800"/>
                </a:moveTo>
                <a:cubicBezTo>
                  <a:pt x="71437" y="691356"/>
                  <a:pt x="142875" y="696912"/>
                  <a:pt x="190500" y="657225"/>
                </a:cubicBezTo>
                <a:cubicBezTo>
                  <a:pt x="238125" y="617538"/>
                  <a:pt x="252413" y="539750"/>
                  <a:pt x="285750" y="447675"/>
                </a:cubicBezTo>
                <a:cubicBezTo>
                  <a:pt x="319087" y="355600"/>
                  <a:pt x="352425" y="179388"/>
                  <a:pt x="390525" y="104775"/>
                </a:cubicBezTo>
                <a:cubicBezTo>
                  <a:pt x="428625" y="30163"/>
                  <a:pt x="514350" y="0"/>
                  <a:pt x="51435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GB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776880" y="2291024"/>
            <a:ext cx="514350" cy="696912"/>
          </a:xfrm>
          <a:custGeom>
            <a:avLst/>
            <a:gdLst>
              <a:gd name="connsiteX0" fmla="*/ 0 w 514350"/>
              <a:gd name="connsiteY0" fmla="*/ 685800 h 696912"/>
              <a:gd name="connsiteX1" fmla="*/ 190500 w 514350"/>
              <a:gd name="connsiteY1" fmla="*/ 657225 h 696912"/>
              <a:gd name="connsiteX2" fmla="*/ 285750 w 514350"/>
              <a:gd name="connsiteY2" fmla="*/ 447675 h 696912"/>
              <a:gd name="connsiteX3" fmla="*/ 390525 w 514350"/>
              <a:gd name="connsiteY3" fmla="*/ 104775 h 696912"/>
              <a:gd name="connsiteX4" fmla="*/ 514350 w 514350"/>
              <a:gd name="connsiteY4" fmla="*/ 0 h 69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696912">
                <a:moveTo>
                  <a:pt x="0" y="685800"/>
                </a:moveTo>
                <a:cubicBezTo>
                  <a:pt x="71437" y="691356"/>
                  <a:pt x="142875" y="696912"/>
                  <a:pt x="190500" y="657225"/>
                </a:cubicBezTo>
                <a:cubicBezTo>
                  <a:pt x="238125" y="617538"/>
                  <a:pt x="252413" y="539750"/>
                  <a:pt x="285750" y="447675"/>
                </a:cubicBezTo>
                <a:cubicBezTo>
                  <a:pt x="319087" y="355600"/>
                  <a:pt x="352425" y="179388"/>
                  <a:pt x="390525" y="104775"/>
                </a:cubicBezTo>
                <a:cubicBezTo>
                  <a:pt x="428625" y="30163"/>
                  <a:pt x="514350" y="0"/>
                  <a:pt x="514350" y="0"/>
                </a:cubicBezTo>
              </a:path>
            </a:pathLst>
          </a:custGeom>
          <a:ln w="28575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ine 55"/>
          <p:cNvSpPr>
            <a:spLocks noChangeShapeType="1"/>
          </p:cNvSpPr>
          <p:nvPr/>
        </p:nvSpPr>
        <p:spPr bwMode="auto">
          <a:xfrm>
            <a:off x="2779774" y="6302497"/>
            <a:ext cx="1224136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ine 56"/>
          <p:cNvSpPr>
            <a:spLocks noChangeShapeType="1"/>
          </p:cNvSpPr>
          <p:nvPr/>
        </p:nvSpPr>
        <p:spPr bwMode="auto">
          <a:xfrm flipV="1">
            <a:off x="2779774" y="5510409"/>
            <a:ext cx="248" cy="7920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3845111" y="6263912"/>
            <a:ext cx="4753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>
              <a:buFontTx/>
              <a:buNone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GB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GB" baseline="-30000" dirty="0" err="1">
                <a:latin typeface="Arial" pitchFamily="34" charset="0"/>
                <a:cs typeface="Arial" pitchFamily="34" charset="0"/>
              </a:rPr>
              <a:t>e</a:t>
            </a:r>
            <a:endParaRPr lang="en-US" baseline="-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780022" y="5582417"/>
            <a:ext cx="603052" cy="696912"/>
          </a:xfrm>
          <a:custGeom>
            <a:avLst/>
            <a:gdLst>
              <a:gd name="connsiteX0" fmla="*/ 0 w 514350"/>
              <a:gd name="connsiteY0" fmla="*/ 685800 h 696912"/>
              <a:gd name="connsiteX1" fmla="*/ 190500 w 514350"/>
              <a:gd name="connsiteY1" fmla="*/ 657225 h 696912"/>
              <a:gd name="connsiteX2" fmla="*/ 285750 w 514350"/>
              <a:gd name="connsiteY2" fmla="*/ 447675 h 696912"/>
              <a:gd name="connsiteX3" fmla="*/ 390525 w 514350"/>
              <a:gd name="connsiteY3" fmla="*/ 104775 h 696912"/>
              <a:gd name="connsiteX4" fmla="*/ 514350 w 514350"/>
              <a:gd name="connsiteY4" fmla="*/ 0 h 69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696912">
                <a:moveTo>
                  <a:pt x="0" y="685800"/>
                </a:moveTo>
                <a:cubicBezTo>
                  <a:pt x="71437" y="691356"/>
                  <a:pt x="142875" y="696912"/>
                  <a:pt x="190500" y="657225"/>
                </a:cubicBezTo>
                <a:cubicBezTo>
                  <a:pt x="238125" y="617538"/>
                  <a:pt x="252413" y="539750"/>
                  <a:pt x="285750" y="447675"/>
                </a:cubicBezTo>
                <a:cubicBezTo>
                  <a:pt x="319087" y="355600"/>
                  <a:pt x="352425" y="179388"/>
                  <a:pt x="390525" y="104775"/>
                </a:cubicBezTo>
                <a:cubicBezTo>
                  <a:pt x="428625" y="30163"/>
                  <a:pt x="514350" y="0"/>
                  <a:pt x="51435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GB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383074" y="5571657"/>
            <a:ext cx="517409" cy="726050"/>
          </a:xfrm>
          <a:custGeom>
            <a:avLst/>
            <a:gdLst>
              <a:gd name="connsiteX0" fmla="*/ 0 w 514350"/>
              <a:gd name="connsiteY0" fmla="*/ 685800 h 696912"/>
              <a:gd name="connsiteX1" fmla="*/ 190500 w 514350"/>
              <a:gd name="connsiteY1" fmla="*/ 657225 h 696912"/>
              <a:gd name="connsiteX2" fmla="*/ 285750 w 514350"/>
              <a:gd name="connsiteY2" fmla="*/ 447675 h 696912"/>
              <a:gd name="connsiteX3" fmla="*/ 390525 w 514350"/>
              <a:gd name="connsiteY3" fmla="*/ 104775 h 696912"/>
              <a:gd name="connsiteX4" fmla="*/ 514350 w 514350"/>
              <a:gd name="connsiteY4" fmla="*/ 0 h 69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696912">
                <a:moveTo>
                  <a:pt x="0" y="685800"/>
                </a:moveTo>
                <a:cubicBezTo>
                  <a:pt x="71437" y="691356"/>
                  <a:pt x="142875" y="696912"/>
                  <a:pt x="190500" y="657225"/>
                </a:cubicBezTo>
                <a:cubicBezTo>
                  <a:pt x="238125" y="617538"/>
                  <a:pt x="252413" y="539750"/>
                  <a:pt x="285750" y="447675"/>
                </a:cubicBezTo>
                <a:cubicBezTo>
                  <a:pt x="319087" y="355600"/>
                  <a:pt x="352425" y="179388"/>
                  <a:pt x="390525" y="104775"/>
                </a:cubicBezTo>
                <a:cubicBezTo>
                  <a:pt x="428625" y="30163"/>
                  <a:pt x="514350" y="0"/>
                  <a:pt x="514350" y="0"/>
                </a:cubicBezTo>
              </a:path>
            </a:pathLst>
          </a:custGeom>
          <a:ln w="28575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Line Callout 2 31"/>
          <p:cNvSpPr/>
          <p:nvPr/>
        </p:nvSpPr>
        <p:spPr>
          <a:xfrm>
            <a:off x="4572000" y="5550331"/>
            <a:ext cx="2422317" cy="83099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0327"/>
              <a:gd name="adj6" fmla="val -33546"/>
            </a:avLst>
          </a:prstGeom>
          <a:noFill/>
          <a:ln cap="rnd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Aggregating distributions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Line Callout 2 32"/>
          <p:cNvSpPr/>
          <p:nvPr/>
        </p:nvSpPr>
        <p:spPr>
          <a:xfrm>
            <a:off x="323528" y="4653137"/>
            <a:ext cx="1740531" cy="830997"/>
          </a:xfrm>
          <a:prstGeom prst="borderCallout2">
            <a:avLst>
              <a:gd name="adj1" fmla="val 15535"/>
              <a:gd name="adj2" fmla="val 100943"/>
              <a:gd name="adj3" fmla="val 13523"/>
              <a:gd name="adj4" fmla="val 119551"/>
              <a:gd name="adj5" fmla="val -5656"/>
              <a:gd name="adj6" fmla="val 128723"/>
            </a:avLst>
          </a:prstGeom>
          <a:noFill/>
          <a:ln cap="rnd">
            <a:solidFill>
              <a:schemeClr val="tx1"/>
            </a:solidFill>
            <a:round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Identifying</a:t>
            </a:r>
          </a:p>
          <a:p>
            <a:r>
              <a:rPr lang="en-GB" dirty="0" smtClean="0"/>
              <a:t>Variables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6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Judgements in Modelling Values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595" y="6309320"/>
            <a:ext cx="792088" cy="481757"/>
          </a:xfrm>
        </p:spPr>
        <p:txBody>
          <a:bodyPr/>
          <a:lstStyle/>
          <a:p>
            <a:fld id="{16F7C32E-6916-4F75-8F7E-714ABF9CCE3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 flipH="1">
            <a:off x="4357142" y="2555215"/>
            <a:ext cx="431800" cy="3603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-182563" algn="ctr"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O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49"/>
          <p:cNvSpPr>
            <a:spLocks noChangeArrowheads="1"/>
          </p:cNvSpPr>
          <p:nvPr/>
        </p:nvSpPr>
        <p:spPr bwMode="auto">
          <a:xfrm flipH="1">
            <a:off x="5958469" y="3635980"/>
            <a:ext cx="503510" cy="43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-182563" algn="ctr"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GB" sz="2000" baseline="-25000" dirty="0">
                <a:latin typeface="Arial" pitchFamily="34" charset="0"/>
                <a:cs typeface="Arial" pitchFamily="34" charset="0"/>
              </a:rPr>
              <a:t>N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50"/>
          <p:cNvSpPr>
            <a:spLocks noChangeArrowheads="1"/>
          </p:cNvSpPr>
          <p:nvPr/>
        </p:nvSpPr>
        <p:spPr bwMode="auto">
          <a:xfrm flipH="1">
            <a:off x="4211960" y="3635980"/>
            <a:ext cx="504056" cy="43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-182563" algn="ctr"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51"/>
          <p:cNvSpPr>
            <a:spLocks noChangeArrowheads="1"/>
          </p:cNvSpPr>
          <p:nvPr/>
        </p:nvSpPr>
        <p:spPr bwMode="auto">
          <a:xfrm flipH="1">
            <a:off x="2915816" y="3635732"/>
            <a:ext cx="503288" cy="43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-182563" algn="ctr"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AutoShape 52"/>
          <p:cNvCxnSpPr>
            <a:cxnSpLocks noChangeShapeType="1"/>
            <a:stCxn id="35" idx="0"/>
            <a:endCxn id="34" idx="2"/>
          </p:cNvCxnSpPr>
          <p:nvPr/>
        </p:nvCxnSpPr>
        <p:spPr bwMode="auto">
          <a:xfrm rot="16200000" flipV="1">
            <a:off x="5031432" y="2457188"/>
            <a:ext cx="720403" cy="16371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53"/>
          <p:cNvCxnSpPr>
            <a:cxnSpLocks noChangeShapeType="1"/>
            <a:stCxn id="34" idx="2"/>
            <a:endCxn id="36" idx="0"/>
          </p:cNvCxnSpPr>
          <p:nvPr/>
        </p:nvCxnSpPr>
        <p:spPr bwMode="auto">
          <a:xfrm rot="5400000">
            <a:off x="4158314" y="3221251"/>
            <a:ext cx="720403" cy="1090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" name="AutoShape 54"/>
          <p:cNvCxnSpPr>
            <a:cxnSpLocks noChangeShapeType="1"/>
            <a:stCxn id="34" idx="2"/>
            <a:endCxn id="37" idx="0"/>
          </p:cNvCxnSpPr>
          <p:nvPr/>
        </p:nvCxnSpPr>
        <p:spPr bwMode="auto">
          <a:xfrm rot="5400000">
            <a:off x="3510174" y="2572863"/>
            <a:ext cx="720155" cy="14055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" name="Line 55"/>
          <p:cNvSpPr>
            <a:spLocks noChangeShapeType="1"/>
          </p:cNvSpPr>
          <p:nvPr/>
        </p:nvSpPr>
        <p:spPr bwMode="auto">
          <a:xfrm>
            <a:off x="2915568" y="5042217"/>
            <a:ext cx="6492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56"/>
          <p:cNvSpPr>
            <a:spLocks noChangeShapeType="1"/>
          </p:cNvSpPr>
          <p:nvPr/>
        </p:nvSpPr>
        <p:spPr bwMode="auto">
          <a:xfrm flipV="1">
            <a:off x="2915568" y="4283804"/>
            <a:ext cx="248" cy="7584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3333081" y="4994592"/>
            <a:ext cx="38504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>
              <a:buFontTx/>
              <a:buNone/>
            </a:pPr>
            <a:r>
              <a:rPr lang="en-GB">
                <a:latin typeface="Arial" pitchFamily="34" charset="0"/>
                <a:cs typeface="Arial" pitchFamily="34" charset="0"/>
              </a:rPr>
              <a:t>x</a:t>
            </a:r>
            <a:r>
              <a:rPr lang="en-GB" baseline="-25000">
                <a:latin typeface="Arial" pitchFamily="34" charset="0"/>
                <a:cs typeface="Arial" pitchFamily="34" charset="0"/>
              </a:rPr>
              <a:t>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reeform 59"/>
          <p:cNvSpPr>
            <a:spLocks/>
          </p:cNvSpPr>
          <p:nvPr/>
        </p:nvSpPr>
        <p:spPr bwMode="auto">
          <a:xfrm>
            <a:off x="2915816" y="4428143"/>
            <a:ext cx="576064" cy="575741"/>
          </a:xfrm>
          <a:custGeom>
            <a:avLst/>
            <a:gdLst>
              <a:gd name="T0" fmla="*/ 0 w 318"/>
              <a:gd name="T1" fmla="*/ 272 h 272"/>
              <a:gd name="T2" fmla="*/ 46 w 318"/>
              <a:gd name="T3" fmla="*/ 136 h 272"/>
              <a:gd name="T4" fmla="*/ 91 w 318"/>
              <a:gd name="T5" fmla="*/ 91 h 272"/>
              <a:gd name="T6" fmla="*/ 182 w 318"/>
              <a:gd name="T7" fmla="*/ 45 h 272"/>
              <a:gd name="T8" fmla="*/ 318 w 318"/>
              <a:gd name="T9" fmla="*/ 0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8"/>
              <a:gd name="T16" fmla="*/ 0 h 272"/>
              <a:gd name="T17" fmla="*/ 318 w 318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8" h="272">
                <a:moveTo>
                  <a:pt x="0" y="272"/>
                </a:moveTo>
                <a:cubicBezTo>
                  <a:pt x="15" y="219"/>
                  <a:pt x="31" y="166"/>
                  <a:pt x="46" y="136"/>
                </a:cubicBezTo>
                <a:cubicBezTo>
                  <a:pt x="61" y="106"/>
                  <a:pt x="68" y="106"/>
                  <a:pt x="91" y="91"/>
                </a:cubicBezTo>
                <a:cubicBezTo>
                  <a:pt x="114" y="76"/>
                  <a:pt x="144" y="60"/>
                  <a:pt x="182" y="45"/>
                </a:cubicBezTo>
                <a:cubicBezTo>
                  <a:pt x="220" y="30"/>
                  <a:pt x="295" y="7"/>
                  <a:pt x="31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60"/>
          <p:cNvSpPr txBox="1">
            <a:spLocks noChangeArrowheads="1"/>
          </p:cNvSpPr>
          <p:nvPr/>
        </p:nvSpPr>
        <p:spPr bwMode="auto">
          <a:xfrm>
            <a:off x="2483768" y="4211796"/>
            <a:ext cx="39786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>
              <a:buFontTx/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GB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Line 61"/>
          <p:cNvSpPr>
            <a:spLocks noChangeShapeType="1"/>
          </p:cNvSpPr>
          <p:nvPr/>
        </p:nvSpPr>
        <p:spPr bwMode="auto">
          <a:xfrm>
            <a:off x="4357142" y="5042217"/>
            <a:ext cx="6492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Line 62"/>
          <p:cNvSpPr>
            <a:spLocks noChangeShapeType="1"/>
          </p:cNvSpPr>
          <p:nvPr/>
        </p:nvSpPr>
        <p:spPr bwMode="auto">
          <a:xfrm flipH="1" flipV="1">
            <a:off x="4355976" y="4283680"/>
            <a:ext cx="1166" cy="7585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63"/>
          <p:cNvSpPr txBox="1">
            <a:spLocks noChangeArrowheads="1"/>
          </p:cNvSpPr>
          <p:nvPr/>
        </p:nvSpPr>
        <p:spPr bwMode="auto">
          <a:xfrm>
            <a:off x="4774655" y="4994592"/>
            <a:ext cx="38504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>
              <a:buFontTx/>
              <a:buNone/>
            </a:pPr>
            <a:r>
              <a:rPr lang="en-GB">
                <a:latin typeface="Arial" pitchFamily="34" charset="0"/>
                <a:cs typeface="Arial" pitchFamily="34" charset="0"/>
              </a:rPr>
              <a:t>x</a:t>
            </a:r>
            <a:r>
              <a:rPr lang="en-GB" baseline="-25000">
                <a:latin typeface="Arial" pitchFamily="34" charset="0"/>
                <a:cs typeface="Arial" pitchFamily="34" charset="0"/>
              </a:rPr>
              <a:t>2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65"/>
          <p:cNvSpPr txBox="1">
            <a:spLocks noChangeArrowheads="1"/>
          </p:cNvSpPr>
          <p:nvPr/>
        </p:nvSpPr>
        <p:spPr bwMode="auto">
          <a:xfrm>
            <a:off x="3925342" y="4211796"/>
            <a:ext cx="39786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>
              <a:buFontTx/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GB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Freeform 68"/>
          <p:cNvSpPr>
            <a:spLocks/>
          </p:cNvSpPr>
          <p:nvPr/>
        </p:nvSpPr>
        <p:spPr bwMode="auto">
          <a:xfrm>
            <a:off x="4342589" y="4428142"/>
            <a:ext cx="589451" cy="604508"/>
          </a:xfrm>
          <a:custGeom>
            <a:avLst/>
            <a:gdLst>
              <a:gd name="T0" fmla="*/ 0 w 317"/>
              <a:gd name="T1" fmla="*/ 272 h 272"/>
              <a:gd name="T2" fmla="*/ 90 w 317"/>
              <a:gd name="T3" fmla="*/ 227 h 272"/>
              <a:gd name="T4" fmla="*/ 226 w 317"/>
              <a:gd name="T5" fmla="*/ 182 h 272"/>
              <a:gd name="T6" fmla="*/ 272 w 317"/>
              <a:gd name="T7" fmla="*/ 136 h 272"/>
              <a:gd name="T8" fmla="*/ 317 w 317"/>
              <a:gd name="T9" fmla="*/ 0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7"/>
              <a:gd name="T16" fmla="*/ 0 h 272"/>
              <a:gd name="T17" fmla="*/ 317 w 317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7" h="272">
                <a:moveTo>
                  <a:pt x="0" y="272"/>
                </a:moveTo>
                <a:cubicBezTo>
                  <a:pt x="26" y="257"/>
                  <a:pt x="52" y="242"/>
                  <a:pt x="90" y="227"/>
                </a:cubicBezTo>
                <a:cubicBezTo>
                  <a:pt x="128" y="212"/>
                  <a:pt x="196" y="197"/>
                  <a:pt x="226" y="182"/>
                </a:cubicBezTo>
                <a:cubicBezTo>
                  <a:pt x="256" y="167"/>
                  <a:pt x="257" y="166"/>
                  <a:pt x="272" y="136"/>
                </a:cubicBezTo>
                <a:cubicBezTo>
                  <a:pt x="287" y="106"/>
                  <a:pt x="302" y="53"/>
                  <a:pt x="317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Line 69"/>
          <p:cNvSpPr>
            <a:spLocks noChangeShapeType="1"/>
          </p:cNvSpPr>
          <p:nvPr/>
        </p:nvSpPr>
        <p:spPr bwMode="auto">
          <a:xfrm>
            <a:off x="5978958" y="5066600"/>
            <a:ext cx="6492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ine 70"/>
          <p:cNvSpPr>
            <a:spLocks noChangeShapeType="1"/>
          </p:cNvSpPr>
          <p:nvPr/>
        </p:nvSpPr>
        <p:spPr bwMode="auto">
          <a:xfrm flipV="1">
            <a:off x="5978958" y="4308254"/>
            <a:ext cx="23222" cy="75834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71"/>
          <p:cNvSpPr txBox="1">
            <a:spLocks noChangeArrowheads="1"/>
          </p:cNvSpPr>
          <p:nvPr/>
        </p:nvSpPr>
        <p:spPr bwMode="auto">
          <a:xfrm>
            <a:off x="5547158" y="4211796"/>
            <a:ext cx="42351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>
              <a:buFontTx/>
              <a:buNone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en-GB" baseline="-25000" dirty="0" err="1">
                <a:latin typeface="Arial" pitchFamily="34" charset="0"/>
                <a:cs typeface="Arial" pitchFamily="34" charset="0"/>
              </a:rPr>
              <a:t>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73"/>
          <p:cNvSpPr txBox="1">
            <a:spLocks noChangeArrowheads="1"/>
          </p:cNvSpPr>
          <p:nvPr/>
        </p:nvSpPr>
        <p:spPr bwMode="auto">
          <a:xfrm>
            <a:off x="6339321" y="5066600"/>
            <a:ext cx="41069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>
              <a:buFontTx/>
              <a:buNone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baseline="-25000" dirty="0" err="1">
                <a:latin typeface="Arial" pitchFamily="34" charset="0"/>
                <a:cs typeface="Arial" pitchFamily="34" charset="0"/>
              </a:rPr>
              <a:t>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Line 74"/>
          <p:cNvSpPr>
            <a:spLocks noChangeShapeType="1"/>
          </p:cNvSpPr>
          <p:nvPr/>
        </p:nvSpPr>
        <p:spPr bwMode="auto">
          <a:xfrm flipV="1">
            <a:off x="5978958" y="4428142"/>
            <a:ext cx="627038" cy="63845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88"/>
          <p:cNvSpPr txBox="1">
            <a:spLocks noChangeArrowheads="1"/>
          </p:cNvSpPr>
          <p:nvPr/>
        </p:nvSpPr>
        <p:spPr bwMode="auto">
          <a:xfrm>
            <a:off x="3203848" y="3050376"/>
            <a:ext cx="4363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>
              <a:buFontTx/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w</a:t>
            </a:r>
            <a:r>
              <a:rPr lang="en-GB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89"/>
          <p:cNvSpPr txBox="1">
            <a:spLocks noChangeArrowheads="1"/>
          </p:cNvSpPr>
          <p:nvPr/>
        </p:nvSpPr>
        <p:spPr bwMode="auto">
          <a:xfrm>
            <a:off x="4067944" y="3059668"/>
            <a:ext cx="4363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>
              <a:buFontTx/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w</a:t>
            </a:r>
            <a:r>
              <a:rPr lang="en-GB" baseline="-25000" dirty="0">
                <a:latin typeface="Arial" pitchFamily="34" charset="0"/>
                <a:cs typeface="Arial" pitchFamily="34" charset="0"/>
              </a:rPr>
              <a:t>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90"/>
          <p:cNvSpPr txBox="1">
            <a:spLocks noChangeArrowheads="1"/>
          </p:cNvSpPr>
          <p:nvPr/>
        </p:nvSpPr>
        <p:spPr bwMode="auto">
          <a:xfrm>
            <a:off x="5478166" y="3050376"/>
            <a:ext cx="4619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>
              <a:buFontTx/>
              <a:buNone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en-GB" baseline="-25000" dirty="0" err="1">
                <a:latin typeface="Arial" pitchFamily="34" charset="0"/>
                <a:cs typeface="Arial" pitchFamily="34" charset="0"/>
              </a:rPr>
              <a:t>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Line Callout 2 58"/>
          <p:cNvSpPr/>
          <p:nvPr/>
        </p:nvSpPr>
        <p:spPr>
          <a:xfrm>
            <a:off x="5148064" y="2267580"/>
            <a:ext cx="3331411" cy="46166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261"/>
              <a:gd name="adj6" fmla="val -19847"/>
            </a:avLst>
          </a:prstGeom>
          <a:noFill/>
          <a:ln cap="rnd">
            <a:solidFill>
              <a:schemeClr val="tx1"/>
            </a:solidFill>
            <a:round/>
          </a:ln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Identifying objectives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0" name="Line Callout 2 59"/>
          <p:cNvSpPr/>
          <p:nvPr/>
        </p:nvSpPr>
        <p:spPr>
          <a:xfrm>
            <a:off x="7182059" y="5550331"/>
            <a:ext cx="1782429" cy="83099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32"/>
              <a:gd name="adj6" fmla="val -28120"/>
            </a:avLst>
          </a:prstGeom>
          <a:noFill/>
          <a:ln cap="rnd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Defining attributes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1" name="Line Callout 2 60"/>
          <p:cNvSpPr/>
          <p:nvPr/>
        </p:nvSpPr>
        <p:spPr>
          <a:xfrm>
            <a:off x="545" y="3933056"/>
            <a:ext cx="2123184" cy="1200328"/>
          </a:xfrm>
          <a:prstGeom prst="borderCallout2">
            <a:avLst>
              <a:gd name="adj1" fmla="val 15535"/>
              <a:gd name="adj2" fmla="val 100943"/>
              <a:gd name="adj3" fmla="val 15534"/>
              <a:gd name="adj4" fmla="val 139711"/>
              <a:gd name="adj5" fmla="val 32815"/>
              <a:gd name="adj6" fmla="val 146283"/>
            </a:avLst>
          </a:prstGeom>
          <a:noFill/>
          <a:ln cap="rnd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Eliciting value functions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2" name="Line Callout 2 61"/>
          <p:cNvSpPr/>
          <p:nvPr/>
        </p:nvSpPr>
        <p:spPr>
          <a:xfrm>
            <a:off x="285130" y="2564904"/>
            <a:ext cx="2612915" cy="461665"/>
          </a:xfrm>
          <a:prstGeom prst="borderCallout2">
            <a:avLst>
              <a:gd name="adj1" fmla="val 15535"/>
              <a:gd name="adj2" fmla="val 100943"/>
              <a:gd name="adj3" fmla="val 22774"/>
              <a:gd name="adj4" fmla="val 112213"/>
              <a:gd name="adj5" fmla="val 120248"/>
              <a:gd name="adj6" fmla="val 117113"/>
            </a:avLst>
          </a:prstGeom>
          <a:noFill/>
          <a:ln cap="rnd">
            <a:solidFill>
              <a:schemeClr val="tx1"/>
            </a:solidFill>
            <a:round/>
          </a:ln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Eliciting weights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20072" y="4355812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...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7617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2746648" cy="914400"/>
          </a:xfrm>
        </p:spPr>
        <p:txBody>
          <a:bodyPr/>
          <a:lstStyle/>
          <a:p>
            <a:r>
              <a:rPr lang="en-US" dirty="0" smtClean="0"/>
              <a:t>Judgments in </a:t>
            </a:r>
            <a:r>
              <a:rPr lang="en-US" dirty="0" err="1" smtClean="0"/>
              <a:t>Modelling</a:t>
            </a:r>
            <a:r>
              <a:rPr lang="en-US" dirty="0" smtClean="0"/>
              <a:t> Choices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C32E-6916-4F75-8F7E-714ABF9CCE3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65538" y="3537744"/>
            <a:ext cx="504825" cy="5032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743960" y="1677070"/>
            <a:ext cx="571996" cy="527794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AutoShape 7"/>
          <p:cNvCxnSpPr>
            <a:cxnSpLocks noChangeShapeType="1"/>
            <a:stCxn id="6" idx="3"/>
            <a:endCxn id="7" idx="2"/>
          </p:cNvCxnSpPr>
          <p:nvPr/>
        </p:nvCxnSpPr>
        <p:spPr bwMode="auto">
          <a:xfrm flipV="1">
            <a:off x="2870363" y="1940967"/>
            <a:ext cx="1873597" cy="184839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43960" y="3214789"/>
            <a:ext cx="573906" cy="505744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AutoShape 9"/>
          <p:cNvCxnSpPr>
            <a:cxnSpLocks noChangeShapeType="1"/>
            <a:stCxn id="6" idx="3"/>
            <a:endCxn id="9" idx="2"/>
          </p:cNvCxnSpPr>
          <p:nvPr/>
        </p:nvCxnSpPr>
        <p:spPr bwMode="auto">
          <a:xfrm flipV="1">
            <a:off x="2870363" y="3467661"/>
            <a:ext cx="1873597" cy="32170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AutoShape 12"/>
          <p:cNvCxnSpPr>
            <a:cxnSpLocks noChangeShapeType="1"/>
            <a:stCxn id="7" idx="6"/>
          </p:cNvCxnSpPr>
          <p:nvPr/>
        </p:nvCxnSpPr>
        <p:spPr bwMode="auto">
          <a:xfrm flipV="1">
            <a:off x="5315956" y="949370"/>
            <a:ext cx="1638957" cy="99159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12" name="AutoShape 13"/>
          <p:cNvCxnSpPr>
            <a:cxnSpLocks noChangeShapeType="1"/>
            <a:stCxn id="7" idx="6"/>
          </p:cNvCxnSpPr>
          <p:nvPr/>
        </p:nvCxnSpPr>
        <p:spPr bwMode="auto">
          <a:xfrm flipV="1">
            <a:off x="5315956" y="1772817"/>
            <a:ext cx="1657350" cy="1681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13" name="AutoShape 14"/>
          <p:cNvCxnSpPr>
            <a:cxnSpLocks noChangeShapeType="1"/>
            <a:stCxn id="9" idx="6"/>
          </p:cNvCxnSpPr>
          <p:nvPr/>
        </p:nvCxnSpPr>
        <p:spPr bwMode="auto">
          <a:xfrm flipV="1">
            <a:off x="5317866" y="2924945"/>
            <a:ext cx="1655440" cy="54271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14" name="AutoShape 15"/>
          <p:cNvCxnSpPr>
            <a:cxnSpLocks noChangeShapeType="1"/>
            <a:stCxn id="9" idx="6"/>
          </p:cNvCxnSpPr>
          <p:nvPr/>
        </p:nvCxnSpPr>
        <p:spPr bwMode="auto">
          <a:xfrm>
            <a:off x="5317866" y="3467661"/>
            <a:ext cx="1637047" cy="17417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15" name="AutoShape 16"/>
          <p:cNvCxnSpPr>
            <a:cxnSpLocks noChangeShapeType="1"/>
            <a:stCxn id="9" idx="6"/>
          </p:cNvCxnSpPr>
          <p:nvPr/>
        </p:nvCxnSpPr>
        <p:spPr bwMode="auto">
          <a:xfrm>
            <a:off x="5317866" y="3467661"/>
            <a:ext cx="1655440" cy="83440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</p:spPr>
      </p:cxn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6012160" y="1412776"/>
            <a:ext cx="593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en-GB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6012160" y="2668850"/>
            <a:ext cx="593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2,1</a:t>
            </a:r>
            <a:endParaRPr lang="en-GB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6012160" y="3180783"/>
            <a:ext cx="593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2,2</a:t>
            </a:r>
            <a:endParaRPr lang="en-GB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015796" y="3532946"/>
            <a:ext cx="7264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2, k</a:t>
            </a:r>
            <a:r>
              <a:rPr lang="en-GB" sz="2000" baseline="-40000" dirty="0">
                <a:latin typeface="Arial" pitchFamily="34" charset="0"/>
                <a:cs typeface="Arial" pitchFamily="34" charset="0"/>
              </a:rPr>
              <a:t>2</a:t>
            </a:r>
            <a:endParaRPr lang="en-GB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84"/>
          <p:cNvSpPr txBox="1">
            <a:spLocks noChangeArrowheads="1"/>
          </p:cNvSpPr>
          <p:nvPr/>
        </p:nvSpPr>
        <p:spPr bwMode="auto">
          <a:xfrm>
            <a:off x="3589674" y="2204864"/>
            <a:ext cx="397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a</a:t>
            </a:r>
            <a:r>
              <a:rPr lang="en-GB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1" name="Text Box 85"/>
          <p:cNvSpPr txBox="1">
            <a:spLocks noChangeArrowheads="1"/>
          </p:cNvSpPr>
          <p:nvPr/>
        </p:nvSpPr>
        <p:spPr bwMode="auto">
          <a:xfrm>
            <a:off x="3661682" y="3131676"/>
            <a:ext cx="397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a</a:t>
            </a:r>
            <a:r>
              <a:rPr lang="en-GB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012160" y="796642"/>
            <a:ext cx="593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1,1</a:t>
            </a:r>
            <a:endParaRPr lang="en-GB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AutoShape 14"/>
          <p:cNvCxnSpPr>
            <a:cxnSpLocks noChangeShapeType="1"/>
            <a:stCxn id="7" idx="6"/>
          </p:cNvCxnSpPr>
          <p:nvPr/>
        </p:nvCxnSpPr>
        <p:spPr bwMode="auto">
          <a:xfrm>
            <a:off x="5315956" y="1940967"/>
            <a:ext cx="1657350" cy="55192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</p:spPr>
      </p:cxn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6012160" y="1844824"/>
            <a:ext cx="6783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1,k</a:t>
            </a:r>
            <a:r>
              <a:rPr lang="en-GB" sz="2000" baseline="-40000" dirty="0" smtClean="0">
                <a:latin typeface="Arial" pitchFamily="34" charset="0"/>
                <a:cs typeface="Arial" pitchFamily="34" charset="0"/>
              </a:rPr>
              <a:t>1</a:t>
            </a:r>
            <a:endParaRPr lang="en-GB" sz="2000" baseline="-4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4743960" y="5243428"/>
            <a:ext cx="571996" cy="528984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Z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AutoShape 14"/>
          <p:cNvCxnSpPr>
            <a:cxnSpLocks noChangeShapeType="1"/>
            <a:stCxn id="25" idx="6"/>
          </p:cNvCxnSpPr>
          <p:nvPr/>
        </p:nvCxnSpPr>
        <p:spPr bwMode="auto">
          <a:xfrm flipV="1">
            <a:off x="5315956" y="5053276"/>
            <a:ext cx="1657350" cy="4546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27" name="AutoShape 15"/>
          <p:cNvCxnSpPr>
            <a:cxnSpLocks noChangeShapeType="1"/>
            <a:stCxn id="25" idx="6"/>
          </p:cNvCxnSpPr>
          <p:nvPr/>
        </p:nvCxnSpPr>
        <p:spPr bwMode="auto">
          <a:xfrm>
            <a:off x="5315956" y="5507920"/>
            <a:ext cx="1657350" cy="2253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28" name="AutoShape 16"/>
          <p:cNvCxnSpPr>
            <a:cxnSpLocks noChangeShapeType="1"/>
            <a:stCxn id="25" idx="6"/>
          </p:cNvCxnSpPr>
          <p:nvPr/>
        </p:nvCxnSpPr>
        <p:spPr bwMode="auto">
          <a:xfrm>
            <a:off x="5315956" y="5507920"/>
            <a:ext cx="1657350" cy="87340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</p:spPr>
      </p:cxn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6012160" y="4725144"/>
            <a:ext cx="603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Z,1</a:t>
            </a:r>
            <a:endParaRPr lang="en-GB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012160" y="5243428"/>
            <a:ext cx="603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Z,2</a:t>
            </a:r>
            <a:endParaRPr lang="en-GB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012160" y="5621178"/>
            <a:ext cx="7457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Z, </a:t>
            </a:r>
            <a:r>
              <a:rPr lang="en-GB" sz="2000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GB" sz="2000" baseline="-40000" dirty="0" err="1" smtClean="0">
                <a:latin typeface="Arial" pitchFamily="34" charset="0"/>
                <a:cs typeface="Arial" pitchFamily="34" charset="0"/>
              </a:rPr>
              <a:t>Z</a:t>
            </a:r>
            <a:endParaRPr lang="en-GB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>
            <a:stCxn id="6" idx="3"/>
            <a:endCxn id="25" idx="2"/>
          </p:cNvCxnSpPr>
          <p:nvPr/>
        </p:nvCxnSpPr>
        <p:spPr>
          <a:xfrm>
            <a:off x="2870363" y="3789363"/>
            <a:ext cx="1873597" cy="17185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33" name="Text Box 85"/>
          <p:cNvSpPr txBox="1">
            <a:spLocks noChangeArrowheads="1"/>
          </p:cNvSpPr>
          <p:nvPr/>
        </p:nvSpPr>
        <p:spPr bwMode="auto">
          <a:xfrm>
            <a:off x="3589674" y="4725144"/>
            <a:ext cx="407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GB" baseline="-25000" dirty="0" err="1">
                <a:latin typeface="Arial" pitchFamily="34" charset="0"/>
                <a:cs typeface="Arial" pitchFamily="34" charset="0"/>
              </a:rPr>
              <a:t>Z</a:t>
            </a:r>
            <a:endParaRPr lang="en-GB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6595453" y="1977779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...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6595453" y="3705972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...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6522702" y="5794203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...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90074" y="724634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1,1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Line Callout 2 37"/>
          <p:cNvSpPr/>
          <p:nvPr/>
        </p:nvSpPr>
        <p:spPr>
          <a:xfrm>
            <a:off x="323528" y="2636912"/>
            <a:ext cx="2016224" cy="830997"/>
          </a:xfrm>
          <a:prstGeom prst="borderCallout2">
            <a:avLst>
              <a:gd name="adj1" fmla="val 15535"/>
              <a:gd name="adj2" fmla="val 100943"/>
              <a:gd name="adj3" fmla="val 15534"/>
              <a:gd name="adj4" fmla="val 139711"/>
              <a:gd name="adj5" fmla="val -13284"/>
              <a:gd name="adj6" fmla="val 157635"/>
            </a:avLst>
          </a:prstGeom>
          <a:noFill/>
          <a:ln cap="rnd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Identifying alternatives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Line Callout 2 38"/>
          <p:cNvSpPr/>
          <p:nvPr/>
        </p:nvSpPr>
        <p:spPr>
          <a:xfrm>
            <a:off x="3203848" y="404664"/>
            <a:ext cx="2232248" cy="830997"/>
          </a:xfrm>
          <a:prstGeom prst="borderCallout2">
            <a:avLst>
              <a:gd name="adj1" fmla="val 15535"/>
              <a:gd name="adj2" fmla="val 100943"/>
              <a:gd name="adj3" fmla="val 67821"/>
              <a:gd name="adj4" fmla="val 113513"/>
              <a:gd name="adj5" fmla="val 155642"/>
              <a:gd name="adj6" fmla="val 94865"/>
            </a:avLst>
          </a:prstGeom>
          <a:noFill/>
          <a:ln cap="rnd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Identifying uncertainties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02047" y="2276872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1, k</a:t>
            </a:r>
            <a:r>
              <a:rPr lang="en-GB" sz="2000" baseline="-40000" dirty="0" smtClean="0">
                <a:latin typeface="Arial" pitchFamily="34" charset="0"/>
                <a:cs typeface="Arial" pitchFamily="34" charset="0"/>
              </a:rPr>
              <a:t>1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90074" y="6197242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Z, </a:t>
            </a:r>
            <a:r>
              <a:rPr lang="en-GB" sz="2000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GB" sz="2000" baseline="-40000" dirty="0" err="1" smtClean="0">
                <a:latin typeface="Arial" pitchFamily="34" charset="0"/>
                <a:cs typeface="Arial" pitchFamily="34" charset="0"/>
              </a:rPr>
              <a:t>Z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Callout 2 41"/>
          <p:cNvSpPr/>
          <p:nvPr/>
        </p:nvSpPr>
        <p:spPr>
          <a:xfrm>
            <a:off x="683568" y="4509120"/>
            <a:ext cx="2328325" cy="830997"/>
          </a:xfrm>
          <a:prstGeom prst="borderCallout2">
            <a:avLst>
              <a:gd name="adj1" fmla="val 15535"/>
              <a:gd name="adj2" fmla="val 100943"/>
              <a:gd name="adj3" fmla="val 15534"/>
              <a:gd name="adj4" fmla="val 139711"/>
              <a:gd name="adj5" fmla="val 53080"/>
              <a:gd name="adj6" fmla="val 225639"/>
            </a:avLst>
          </a:prstGeom>
          <a:noFill/>
          <a:ln cap="rnd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Eliciting Probabilities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90794" y="1588730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90074" y="2740858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2, 1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90074" y="3389253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2, 2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90794" y="4149080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2, k</a:t>
            </a:r>
            <a:r>
              <a:rPr lang="en-GB" sz="2000" baseline="-40000" dirty="0" smtClean="0">
                <a:latin typeface="Arial" pitchFamily="34" charset="0"/>
                <a:cs typeface="Arial" pitchFamily="34" charset="0"/>
              </a:rPr>
              <a:t>2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4573387" y="4064867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latin typeface="Arial" pitchFamily="34" charset="0"/>
                <a:cs typeface="Arial" pitchFamily="34" charset="0"/>
              </a:rPr>
              <a:t>...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90794" y="4869160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Z, 1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90794" y="5549170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Z, 2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ine Callout 2 51"/>
          <p:cNvSpPr/>
          <p:nvPr/>
        </p:nvSpPr>
        <p:spPr>
          <a:xfrm>
            <a:off x="3419872" y="6027003"/>
            <a:ext cx="2552733" cy="830997"/>
          </a:xfrm>
          <a:prstGeom prst="borderCallout2">
            <a:avLst>
              <a:gd name="adj1" fmla="val 15535"/>
              <a:gd name="adj2" fmla="val 100943"/>
              <a:gd name="adj3" fmla="val 77876"/>
              <a:gd name="adj4" fmla="val 131856"/>
              <a:gd name="adj5" fmla="val 54627"/>
              <a:gd name="adj6" fmla="val 148575"/>
            </a:avLst>
          </a:prstGeom>
          <a:noFill/>
          <a:ln cap="rnd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Estimating </a:t>
            </a:r>
          </a:p>
          <a:p>
            <a:r>
              <a:rPr lang="en-GB" dirty="0" smtClean="0"/>
              <a:t>Consequences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6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14400"/>
          </a:xfrm>
        </p:spPr>
        <p:txBody>
          <a:bodyPr/>
          <a:lstStyle/>
          <a:p>
            <a:r>
              <a:rPr lang="en-US" sz="3200" dirty="0" smtClean="0">
                <a:solidFill>
                  <a:srgbClr val="26316F"/>
                </a:solidFill>
                <a:latin typeface="Arial" charset="0"/>
                <a:ea typeface="MS PGothic" charset="0"/>
              </a:rPr>
              <a:t>More </a:t>
            </a:r>
            <a:r>
              <a:rPr lang="en-US" sz="3200" dirty="0" err="1" smtClean="0">
                <a:solidFill>
                  <a:srgbClr val="26316F"/>
                </a:solidFill>
                <a:latin typeface="Arial" charset="0"/>
                <a:ea typeface="MS PGothic" charset="0"/>
              </a:rPr>
              <a:t>vs</a:t>
            </a:r>
            <a:r>
              <a:rPr lang="en-US" sz="3200" dirty="0" smtClean="0">
                <a:solidFill>
                  <a:srgbClr val="26316F"/>
                </a:solidFill>
                <a:latin typeface="Arial" charset="0"/>
                <a:ea typeface="MS PGothic" charset="0"/>
              </a:rPr>
              <a:t> Less Relevant Biases</a:t>
            </a:r>
            <a:endParaRPr lang="en-US" sz="3200" dirty="0">
              <a:solidFill>
                <a:srgbClr val="26316F"/>
              </a:solidFill>
              <a:latin typeface="Arial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900418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26316F"/>
                </a:solidFill>
                <a:latin typeface="Arial" charset="0"/>
                <a:ea typeface="MS PGothic" charset="0"/>
              </a:rPr>
              <a:t>More Relevant Biases</a:t>
            </a:r>
            <a:endParaRPr lang="en-US" dirty="0">
              <a:solidFill>
                <a:srgbClr val="26316F"/>
              </a:solidFill>
              <a:latin typeface="Arial" charset="0"/>
              <a:ea typeface="MS PGothic" charset="0"/>
            </a:endParaRPr>
          </a:p>
          <a:p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occur in the </a:t>
            </a:r>
            <a:r>
              <a:rPr lang="en-US" dirty="0" smtClean="0"/>
              <a:t>tasks of </a:t>
            </a:r>
            <a:r>
              <a:rPr lang="en-US" b="1" dirty="0"/>
              <a:t>eliciting inputs </a:t>
            </a:r>
            <a:r>
              <a:rPr lang="en-US" dirty="0"/>
              <a:t>into a decision and risk </a:t>
            </a:r>
            <a:r>
              <a:rPr lang="en-US" dirty="0" smtClean="0"/>
              <a:t>analysis </a:t>
            </a:r>
            <a:r>
              <a:rPr lang="en-US" dirty="0" smtClean="0"/>
              <a:t>(DRA) </a:t>
            </a:r>
            <a:r>
              <a:rPr lang="en-US" dirty="0" smtClean="0"/>
              <a:t>model</a:t>
            </a:r>
            <a:r>
              <a:rPr lang="en-US" dirty="0" smtClean="0"/>
              <a:t> </a:t>
            </a:r>
            <a:r>
              <a:rPr lang="en-US" dirty="0"/>
              <a:t>from experts and decision </a:t>
            </a:r>
            <a:r>
              <a:rPr lang="en-US" dirty="0" smtClean="0"/>
              <a:t>makers.</a:t>
            </a:r>
          </a:p>
          <a:p>
            <a:r>
              <a:rPr lang="en-US" dirty="0"/>
              <a:t>T</a:t>
            </a:r>
            <a:r>
              <a:rPr lang="en-US" dirty="0" smtClean="0"/>
              <a:t>hus they can </a:t>
            </a:r>
            <a:r>
              <a:rPr lang="en-US" b="1" dirty="0" smtClean="0"/>
              <a:t>significantly</a:t>
            </a:r>
            <a:r>
              <a:rPr lang="en-US" dirty="0" smtClean="0"/>
              <a:t> </a:t>
            </a:r>
            <a:r>
              <a:rPr lang="en-US" b="1" dirty="0"/>
              <a:t>distort the results </a:t>
            </a:r>
            <a:r>
              <a:rPr lang="en-US" dirty="0"/>
              <a:t>of an </a:t>
            </a:r>
            <a:r>
              <a:rPr lang="en-US" dirty="0" smtClean="0"/>
              <a:t>analysis.</a:t>
            </a:r>
            <a:endParaRPr lang="en-US" dirty="0">
              <a:latin typeface="Arial" charset="0"/>
              <a:ea typeface="MS PGothic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6316F"/>
                </a:solidFill>
                <a:latin typeface="Arial" charset="0"/>
                <a:ea typeface="MS PGothic" charset="0"/>
              </a:rPr>
              <a:t>Less Relevant Biases</a:t>
            </a:r>
            <a:endParaRPr lang="en-US" dirty="0">
              <a:solidFill>
                <a:srgbClr val="26316F"/>
              </a:solidFill>
              <a:latin typeface="Arial" charset="0"/>
              <a:ea typeface="MS PGothic" charset="0"/>
            </a:endParaRPr>
          </a:p>
          <a:p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do not occur or can easily be avoided in the usual tasks of eliciting inputs </a:t>
            </a:r>
            <a:r>
              <a:rPr lang="en-US" dirty="0" smtClean="0"/>
              <a:t>for DRA</a:t>
            </a:r>
            <a:endParaRPr lang="en-US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7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763688" y="836712"/>
            <a:ext cx="5943600" cy="1143000"/>
          </a:xfrm>
        </p:spPr>
        <p:txBody>
          <a:bodyPr/>
          <a:lstStyle/>
          <a:p>
            <a:r>
              <a:rPr lang="en-US" dirty="0" smtClean="0">
                <a:solidFill>
                  <a:srgbClr val="26316F"/>
                </a:solidFill>
                <a:latin typeface="Arial" charset="0"/>
                <a:ea typeface="MS PGothic" charset="0"/>
              </a:rPr>
              <a:t>Relevant Cognitive Biases</a:t>
            </a:r>
            <a:endParaRPr lang="en-US" dirty="0">
              <a:solidFill>
                <a:srgbClr val="26316F"/>
              </a:solidFill>
              <a:latin typeface="Arial" charset="0"/>
              <a:ea typeface="MS PGothic" charset="0"/>
            </a:endParaRPr>
          </a:p>
        </p:txBody>
      </p:sp>
      <p:sp>
        <p:nvSpPr>
          <p:cNvPr id="47107" name="Content Placeholder 3"/>
          <p:cNvSpPr>
            <a:spLocks noGrp="1"/>
          </p:cNvSpPr>
          <p:nvPr>
            <p:ph sz="half" idx="1"/>
          </p:nvPr>
        </p:nvSpPr>
        <p:spPr>
          <a:xfrm>
            <a:off x="539552" y="2492896"/>
            <a:ext cx="4038600" cy="366077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Anchoring</a:t>
            </a:r>
            <a:endParaRPr lang="en-US" dirty="0">
              <a:latin typeface="Arial" charset="0"/>
              <a:ea typeface="MS PGothic" charset="0"/>
            </a:endParaRPr>
          </a:p>
          <a:p>
            <a:r>
              <a:rPr lang="en-US" dirty="0" smtClean="0">
                <a:latin typeface="Arial" charset="0"/>
                <a:ea typeface="MS PGothic" charset="0"/>
              </a:rPr>
              <a:t>Availability</a:t>
            </a:r>
            <a:endParaRPr lang="en-US" dirty="0">
              <a:latin typeface="Arial" charset="0"/>
              <a:ea typeface="MS PGothic" charset="0"/>
            </a:endParaRPr>
          </a:p>
          <a:p>
            <a:r>
              <a:rPr lang="en-US" dirty="0" smtClean="0">
                <a:latin typeface="Arial" charset="0"/>
                <a:ea typeface="MS PGothic" charset="0"/>
              </a:rPr>
              <a:t>Certainty effect</a:t>
            </a:r>
          </a:p>
          <a:p>
            <a:r>
              <a:rPr lang="en-US" dirty="0" smtClean="0">
                <a:latin typeface="Arial" charset="0"/>
                <a:ea typeface="MS PGothic" charset="0"/>
              </a:rPr>
              <a:t>Equalizing bias</a:t>
            </a:r>
          </a:p>
          <a:p>
            <a:r>
              <a:rPr lang="en-US" dirty="0" smtClean="0">
                <a:latin typeface="Arial" charset="0"/>
                <a:ea typeface="MS PGothic" charset="0"/>
              </a:rPr>
              <a:t>Gain-loss bias</a:t>
            </a:r>
          </a:p>
          <a:p>
            <a:r>
              <a:rPr lang="en-US" dirty="0" smtClean="0">
                <a:latin typeface="Arial" charset="0"/>
                <a:ea typeface="MS PGothic" charset="0"/>
              </a:rPr>
              <a:t>Myopic problem representation</a:t>
            </a:r>
            <a:endParaRPr lang="en-US" dirty="0">
              <a:latin typeface="Arial" charset="0"/>
              <a:ea typeface="MS PGothic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9220" name="Content Placeholder 4"/>
          <p:cNvSpPr>
            <a:spLocks noGrp="1"/>
          </p:cNvSpPr>
          <p:nvPr>
            <p:ph sz="half" idx="2"/>
          </p:nvPr>
        </p:nvSpPr>
        <p:spPr>
          <a:xfrm>
            <a:off x="4788024" y="2564904"/>
            <a:ext cx="4038600" cy="3432175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Omission </a:t>
            </a:r>
            <a:r>
              <a:rPr lang="en-US" dirty="0" smtClean="0">
                <a:latin typeface="Arial" charset="0"/>
                <a:ea typeface="MS PGothic" charset="0"/>
              </a:rPr>
              <a:t>bias</a:t>
            </a:r>
            <a:endParaRPr lang="en-US" dirty="0">
              <a:latin typeface="Arial" charset="0"/>
              <a:ea typeface="MS PGothic" charset="0"/>
            </a:endParaRPr>
          </a:p>
          <a:p>
            <a:r>
              <a:rPr lang="en-US" dirty="0">
                <a:latin typeface="Arial" charset="0"/>
                <a:ea typeface="MS PGothic" charset="0"/>
              </a:rPr>
              <a:t>Overconfidence</a:t>
            </a:r>
          </a:p>
          <a:p>
            <a:pPr>
              <a:defRPr/>
            </a:pPr>
            <a:r>
              <a:rPr lang="en-US" altLang="en-US" dirty="0">
                <a:latin typeface="Arial" charset="0"/>
                <a:ea typeface="MS PGothic" charset="0"/>
              </a:rPr>
              <a:t>Scaling  biases</a:t>
            </a:r>
          </a:p>
          <a:p>
            <a:pPr>
              <a:defRPr/>
            </a:pPr>
            <a:r>
              <a:rPr lang="en-US" altLang="en-US" dirty="0">
                <a:latin typeface="Arial" charset="0"/>
                <a:ea typeface="MS PGothic" charset="0"/>
              </a:rPr>
              <a:t>Splitting bias</a:t>
            </a:r>
          </a:p>
          <a:p>
            <a:pPr>
              <a:defRPr/>
            </a:pPr>
            <a:r>
              <a:rPr lang="en-US" altLang="en-US" dirty="0">
                <a:latin typeface="Arial" charset="0"/>
                <a:ea typeface="MS PGothic" charset="0"/>
              </a:rPr>
              <a:t>Proxy bias</a:t>
            </a:r>
          </a:p>
          <a:p>
            <a:pPr>
              <a:defRPr/>
            </a:pPr>
            <a:r>
              <a:rPr lang="en-US" altLang="en-US" dirty="0">
                <a:latin typeface="Arial" charset="0"/>
                <a:ea typeface="MS PGothic" charset="0"/>
              </a:rPr>
              <a:t>Range insensitivity bias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9" name="TextBox 2"/>
          <p:cNvSpPr txBox="1">
            <a:spLocks noChangeArrowheads="1"/>
          </p:cNvSpPr>
          <p:nvPr/>
        </p:nvSpPr>
        <p:spPr bwMode="auto">
          <a:xfrm>
            <a:off x="539552" y="1524000"/>
            <a:ext cx="86128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Arial"/>
                <a:cs typeface="Arial"/>
              </a:rPr>
              <a:t>Cognitive biases are distortions of judgments that violate a normative rules of probability or expected utility</a:t>
            </a:r>
          </a:p>
        </p:txBody>
      </p:sp>
    </p:spTree>
    <p:extLst>
      <p:ext uri="{BB962C8B-B14F-4D97-AF65-F5344CB8AC3E}">
        <p14:creationId xmlns:p14="http://schemas.microsoft.com/office/powerpoint/2010/main" val="190343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SEDptManagement">
  <a:themeElements>
    <a:clrScheme name="MANAGEMENT">
      <a:dk1>
        <a:sysClr val="windowText" lastClr="000000"/>
      </a:dk1>
      <a:lt1>
        <a:sysClr val="window" lastClr="FFFFFF"/>
      </a:lt1>
      <a:dk2>
        <a:srgbClr val="26316F"/>
      </a:dk2>
      <a:lt2>
        <a:srgbClr val="EEECE1"/>
      </a:lt2>
      <a:accent1>
        <a:srgbClr val="5C6392"/>
      </a:accent1>
      <a:accent2>
        <a:srgbClr val="B2B6C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MANAGEMENT">
      <a:dk1>
        <a:sysClr val="windowText" lastClr="000000"/>
      </a:dk1>
      <a:lt1>
        <a:sysClr val="window" lastClr="FFFFFF"/>
      </a:lt1>
      <a:dk2>
        <a:srgbClr val="26316F"/>
      </a:dk2>
      <a:lt2>
        <a:srgbClr val="EEECE1"/>
      </a:lt2>
      <a:accent1>
        <a:srgbClr val="5C6392"/>
      </a:accent1>
      <a:accent2>
        <a:srgbClr val="B2B6C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LSEDptManagement</Template>
  <TotalTime>9004</TotalTime>
  <Words>1316</Words>
  <Application>Microsoft Macintosh PowerPoint</Application>
  <PresentationFormat>On-screen Show (4:3)</PresentationFormat>
  <Paragraphs>251</Paragraphs>
  <Slides>25</Slides>
  <Notes>3</Notes>
  <HiddenSlides>6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LSEDptManagement</vt:lpstr>
      <vt:lpstr>1_Office Theme</vt:lpstr>
      <vt:lpstr>Biases and Debiasing  in Risk and Decision Analysis Modelling</vt:lpstr>
      <vt:lpstr>Approaches to Decision Making Research</vt:lpstr>
      <vt:lpstr>PowerPoint Presentation</vt:lpstr>
      <vt:lpstr>Two Ways Decision Analysts Deal with Biases</vt:lpstr>
      <vt:lpstr>Judgements in Modelling Uncertainty</vt:lpstr>
      <vt:lpstr>Judgements in Modelling Values</vt:lpstr>
      <vt:lpstr>Judgments in Modelling Choices</vt:lpstr>
      <vt:lpstr>More vs Less Relevant Biases</vt:lpstr>
      <vt:lpstr>Relevant Cognitive Biases</vt:lpstr>
      <vt:lpstr>Motivational Biases</vt:lpstr>
      <vt:lpstr>Mapping Biases</vt:lpstr>
      <vt:lpstr>Debiasing </vt:lpstr>
      <vt:lpstr>Our current research agenda</vt:lpstr>
      <vt:lpstr>Overconfidence</vt:lpstr>
      <vt:lpstr>Debiasing Overconfidence: A Recent Behavioral Experiment</vt:lpstr>
      <vt:lpstr>PowerPoint Presentation</vt:lpstr>
      <vt:lpstr>Interested on the Findings?</vt:lpstr>
      <vt:lpstr>Eliciting  a CDF – Fixed Value Method</vt:lpstr>
      <vt:lpstr>Eliciting  a CDF – Fixed Probability Method</vt:lpstr>
      <vt:lpstr>Stretching the Distributions - Counterfactuals</vt:lpstr>
      <vt:lpstr>Stretching the Distributions – Hypothetical Bet</vt:lpstr>
      <vt:lpstr>Calibrating the Median</vt:lpstr>
      <vt:lpstr>Accuracy of Judgments</vt:lpstr>
      <vt:lpstr>Conclusions</vt:lpstr>
      <vt:lpstr>Thank you 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Gilberto Montibeller</dc:creator>
  <cp:lastModifiedBy>Gilberto Montibeller</cp:lastModifiedBy>
  <cp:revision>624</cp:revision>
  <cp:lastPrinted>2012-01-09T14:36:42Z</cp:lastPrinted>
  <dcterms:created xsi:type="dcterms:W3CDTF">2003-08-28T21:59:10Z</dcterms:created>
  <dcterms:modified xsi:type="dcterms:W3CDTF">2015-07-13T10:27:41Z</dcterms:modified>
</cp:coreProperties>
</file>